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301" r:id="rId2"/>
    <p:sldId id="302" r:id="rId3"/>
    <p:sldId id="305" r:id="rId4"/>
    <p:sldId id="306" r:id="rId5"/>
    <p:sldId id="304" r:id="rId6"/>
    <p:sldId id="303" r:id="rId7"/>
    <p:sldId id="295" r:id="rId8"/>
    <p:sldId id="285" r:id="rId9"/>
    <p:sldId id="291" r:id="rId10"/>
    <p:sldId id="299" r:id="rId11"/>
    <p:sldId id="292" r:id="rId12"/>
    <p:sldId id="293" r:id="rId13"/>
    <p:sldId id="307" r:id="rId14"/>
    <p:sldId id="297" r:id="rId15"/>
    <p:sldId id="308" r:id="rId16"/>
    <p:sldId id="281" r:id="rId17"/>
    <p:sldId id="272" r:id="rId18"/>
    <p:sldId id="261" r:id="rId19"/>
    <p:sldId id="309" r:id="rId20"/>
    <p:sldId id="270"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23" autoAdjust="0"/>
    <p:restoredTop sz="94660"/>
  </p:normalViewPr>
  <p:slideViewPr>
    <p:cSldViewPr snapToGrid="0">
      <p:cViewPr>
        <p:scale>
          <a:sx n="100" d="100"/>
          <a:sy n="100" d="100"/>
        </p:scale>
        <p:origin x="1199" y="1173"/>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4CBB1-EB87-4E8D-9AE3-D60A869F3898}"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16998-DA57-4D9D-B9F1-C24ED4337949}" type="slidenum">
              <a:rPr lang="en-US" smtClean="0"/>
              <a:t>‹#›</a:t>
            </a:fld>
            <a:endParaRPr lang="en-US"/>
          </a:p>
        </p:txBody>
      </p:sp>
    </p:spTree>
    <p:extLst>
      <p:ext uri="{BB962C8B-B14F-4D97-AF65-F5344CB8AC3E}">
        <p14:creationId xmlns:p14="http://schemas.microsoft.com/office/powerpoint/2010/main" val="2402254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5465F-A7AC-4550-8AFF-75643CCF8E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37E143-0ECF-434A-8728-CA3E0F430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B44106-2FF7-4F58-8E8D-66B3F1F5E327}"/>
              </a:ext>
            </a:extLst>
          </p:cNvPr>
          <p:cNvSpPr>
            <a:spLocks noGrp="1"/>
          </p:cNvSpPr>
          <p:nvPr>
            <p:ph type="dt" sz="half" idx="10"/>
          </p:nvPr>
        </p:nvSpPr>
        <p:spPr/>
        <p:txBody>
          <a:bodyPr/>
          <a:lstStyle/>
          <a:p>
            <a:fld id="{86F6E639-C3E8-4604-A376-B33653A182A2}" type="datetime1">
              <a:rPr lang="en-US" smtClean="0"/>
              <a:t>7/12/2022</a:t>
            </a:fld>
            <a:endParaRPr lang="en-US"/>
          </a:p>
        </p:txBody>
      </p:sp>
      <p:sp>
        <p:nvSpPr>
          <p:cNvPr id="5" name="Footer Placeholder 4">
            <a:extLst>
              <a:ext uri="{FF2B5EF4-FFF2-40B4-BE49-F238E27FC236}">
                <a16:creationId xmlns:a16="http://schemas.microsoft.com/office/drawing/2014/main" id="{BF6FD18D-2403-4408-9817-FE05A6EB6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27C79-09AE-4C8C-BA4D-925F423A1176}"/>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76174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F4132-462A-4B1E-B5D6-71ACE857F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6C5B1-A50D-4AC7-85B4-00A4DDF098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8A57D-BDFA-458A-9987-41913ABAE008}"/>
              </a:ext>
            </a:extLst>
          </p:cNvPr>
          <p:cNvSpPr>
            <a:spLocks noGrp="1"/>
          </p:cNvSpPr>
          <p:nvPr>
            <p:ph type="dt" sz="half" idx="10"/>
          </p:nvPr>
        </p:nvSpPr>
        <p:spPr/>
        <p:txBody>
          <a:bodyPr/>
          <a:lstStyle/>
          <a:p>
            <a:fld id="{532707F7-CFEB-4558-BC73-4DDE110CD1BA}" type="datetime1">
              <a:rPr lang="en-US" smtClean="0"/>
              <a:t>7/12/2022</a:t>
            </a:fld>
            <a:endParaRPr lang="en-US"/>
          </a:p>
        </p:txBody>
      </p:sp>
      <p:sp>
        <p:nvSpPr>
          <p:cNvPr id="5" name="Footer Placeholder 4">
            <a:extLst>
              <a:ext uri="{FF2B5EF4-FFF2-40B4-BE49-F238E27FC236}">
                <a16:creationId xmlns:a16="http://schemas.microsoft.com/office/drawing/2014/main" id="{485EF364-3417-42D1-BA10-C674096B8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2EF70-D4C2-4D51-BA98-695752D8609A}"/>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197125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75DAA-0DE3-4ACE-BD83-4F92059098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D11788-E562-4DA9-B3C0-07F596C2A7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E1384-20B3-478D-AD06-7BF26413C6F9}"/>
              </a:ext>
            </a:extLst>
          </p:cNvPr>
          <p:cNvSpPr>
            <a:spLocks noGrp="1"/>
          </p:cNvSpPr>
          <p:nvPr>
            <p:ph type="dt" sz="half" idx="10"/>
          </p:nvPr>
        </p:nvSpPr>
        <p:spPr/>
        <p:txBody>
          <a:bodyPr/>
          <a:lstStyle/>
          <a:p>
            <a:fld id="{71786C4E-210E-41EC-A4B0-23ACDE337818}" type="datetime1">
              <a:rPr lang="en-US" smtClean="0"/>
              <a:t>7/12/2022</a:t>
            </a:fld>
            <a:endParaRPr lang="en-US"/>
          </a:p>
        </p:txBody>
      </p:sp>
      <p:sp>
        <p:nvSpPr>
          <p:cNvPr id="5" name="Footer Placeholder 4">
            <a:extLst>
              <a:ext uri="{FF2B5EF4-FFF2-40B4-BE49-F238E27FC236}">
                <a16:creationId xmlns:a16="http://schemas.microsoft.com/office/drawing/2014/main" id="{97ACFF94-8334-46EB-8577-C0664E76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073F-FD38-4F99-A0FF-9EA8494E5B6B}"/>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172346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FF44-7A5D-4F00-B96A-F92FC44EC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26A64-ABD1-4839-8EB0-E6D7CF854E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D420F-1B4E-4C03-8BF6-E437FD8B83A8}"/>
              </a:ext>
            </a:extLst>
          </p:cNvPr>
          <p:cNvSpPr>
            <a:spLocks noGrp="1"/>
          </p:cNvSpPr>
          <p:nvPr>
            <p:ph type="dt" sz="half" idx="10"/>
          </p:nvPr>
        </p:nvSpPr>
        <p:spPr/>
        <p:txBody>
          <a:bodyPr/>
          <a:lstStyle/>
          <a:p>
            <a:fld id="{870C58B1-8004-4755-9F6E-D878BC2C9AFB}" type="datetime1">
              <a:rPr lang="en-US" smtClean="0"/>
              <a:t>7/12/2022</a:t>
            </a:fld>
            <a:endParaRPr lang="en-US"/>
          </a:p>
        </p:txBody>
      </p:sp>
      <p:sp>
        <p:nvSpPr>
          <p:cNvPr id="5" name="Footer Placeholder 4">
            <a:extLst>
              <a:ext uri="{FF2B5EF4-FFF2-40B4-BE49-F238E27FC236}">
                <a16:creationId xmlns:a16="http://schemas.microsoft.com/office/drawing/2014/main" id="{48D5EEB7-1B99-48D2-BC1C-48D232982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D1C02-D5C9-4D0F-9E98-F6B089B87743}"/>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357390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886C-2942-4B79-8A0B-D11B8F3810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D6243-8DA8-475C-B998-7592F33C1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1A172-62F9-464F-9F00-15354107482C}"/>
              </a:ext>
            </a:extLst>
          </p:cNvPr>
          <p:cNvSpPr>
            <a:spLocks noGrp="1"/>
          </p:cNvSpPr>
          <p:nvPr>
            <p:ph type="dt" sz="half" idx="10"/>
          </p:nvPr>
        </p:nvSpPr>
        <p:spPr/>
        <p:txBody>
          <a:bodyPr/>
          <a:lstStyle/>
          <a:p>
            <a:fld id="{40D2D8C5-D442-45C2-B60F-3E97F11F311E}" type="datetime1">
              <a:rPr lang="en-US" smtClean="0"/>
              <a:t>7/12/2022</a:t>
            </a:fld>
            <a:endParaRPr lang="en-US"/>
          </a:p>
        </p:txBody>
      </p:sp>
      <p:sp>
        <p:nvSpPr>
          <p:cNvPr id="5" name="Footer Placeholder 4">
            <a:extLst>
              <a:ext uri="{FF2B5EF4-FFF2-40B4-BE49-F238E27FC236}">
                <a16:creationId xmlns:a16="http://schemas.microsoft.com/office/drawing/2014/main" id="{4B1EABCD-7389-43CB-A75C-7C92BC92F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64521-2608-4C33-B621-0C74C6B16129}"/>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306572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1DA7-A486-43A2-B234-1C28100AA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A4DDE-3944-4339-BB65-345A000939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B3EA1F-EFBC-4B77-A583-74F8AB8100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18911C-917A-4C9F-8107-8470F006D146}"/>
              </a:ext>
            </a:extLst>
          </p:cNvPr>
          <p:cNvSpPr>
            <a:spLocks noGrp="1"/>
          </p:cNvSpPr>
          <p:nvPr>
            <p:ph type="dt" sz="half" idx="10"/>
          </p:nvPr>
        </p:nvSpPr>
        <p:spPr/>
        <p:txBody>
          <a:bodyPr/>
          <a:lstStyle/>
          <a:p>
            <a:fld id="{3860D412-E4AE-4216-9216-D19F7448C10C}" type="datetime1">
              <a:rPr lang="en-US" smtClean="0"/>
              <a:t>7/12/2022</a:t>
            </a:fld>
            <a:endParaRPr lang="en-US"/>
          </a:p>
        </p:txBody>
      </p:sp>
      <p:sp>
        <p:nvSpPr>
          <p:cNvPr id="6" name="Footer Placeholder 5">
            <a:extLst>
              <a:ext uri="{FF2B5EF4-FFF2-40B4-BE49-F238E27FC236}">
                <a16:creationId xmlns:a16="http://schemas.microsoft.com/office/drawing/2014/main" id="{2253BE26-0F93-4D02-811E-0AAC614C6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6A6592-EE3C-4003-B1C8-67936CCEAE3D}"/>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258142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39E6-BFCD-484D-BAAD-4DB83F838F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09264-F15E-4527-89D3-1A0D3434F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255400-9CF2-49A6-984B-82653A6488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C96318-6E0E-4417-8A54-43B1B04791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28CAC-3730-468D-BC33-3EFD9BC322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E92974-BAD0-4FF8-A407-57A3363C12B9}"/>
              </a:ext>
            </a:extLst>
          </p:cNvPr>
          <p:cNvSpPr>
            <a:spLocks noGrp="1"/>
          </p:cNvSpPr>
          <p:nvPr>
            <p:ph type="dt" sz="half" idx="10"/>
          </p:nvPr>
        </p:nvSpPr>
        <p:spPr/>
        <p:txBody>
          <a:bodyPr/>
          <a:lstStyle/>
          <a:p>
            <a:fld id="{46332BC9-84C8-453F-85EB-7686E29142D5}" type="datetime1">
              <a:rPr lang="en-US" smtClean="0"/>
              <a:t>7/12/2022</a:t>
            </a:fld>
            <a:endParaRPr lang="en-US"/>
          </a:p>
        </p:txBody>
      </p:sp>
      <p:sp>
        <p:nvSpPr>
          <p:cNvPr id="8" name="Footer Placeholder 7">
            <a:extLst>
              <a:ext uri="{FF2B5EF4-FFF2-40B4-BE49-F238E27FC236}">
                <a16:creationId xmlns:a16="http://schemas.microsoft.com/office/drawing/2014/main" id="{A9382C0F-491D-47A4-82CF-5D629BE75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366138-2A21-4B1A-92ED-7F09D22B677D}"/>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238136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74B4-4F39-4FE2-9DC8-FC97FB1F87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5D357E-E7C9-4F30-A299-CEF0DF394E5C}"/>
              </a:ext>
            </a:extLst>
          </p:cNvPr>
          <p:cNvSpPr>
            <a:spLocks noGrp="1"/>
          </p:cNvSpPr>
          <p:nvPr>
            <p:ph type="dt" sz="half" idx="10"/>
          </p:nvPr>
        </p:nvSpPr>
        <p:spPr/>
        <p:txBody>
          <a:bodyPr/>
          <a:lstStyle/>
          <a:p>
            <a:fld id="{EBD1696F-F56A-4407-9FD5-BBAE093C68C7}" type="datetime1">
              <a:rPr lang="en-US" smtClean="0"/>
              <a:t>7/12/2022</a:t>
            </a:fld>
            <a:endParaRPr lang="en-US"/>
          </a:p>
        </p:txBody>
      </p:sp>
      <p:sp>
        <p:nvSpPr>
          <p:cNvPr id="4" name="Footer Placeholder 3">
            <a:extLst>
              <a:ext uri="{FF2B5EF4-FFF2-40B4-BE49-F238E27FC236}">
                <a16:creationId xmlns:a16="http://schemas.microsoft.com/office/drawing/2014/main" id="{047621C2-2D97-46FE-93E5-9AE56D57B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95C3E0-D142-4512-9512-7B8FE47719CF}"/>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322654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FB728-00A2-4191-9CC4-F8085559F571}"/>
              </a:ext>
            </a:extLst>
          </p:cNvPr>
          <p:cNvSpPr>
            <a:spLocks noGrp="1"/>
          </p:cNvSpPr>
          <p:nvPr>
            <p:ph type="dt" sz="half" idx="10"/>
          </p:nvPr>
        </p:nvSpPr>
        <p:spPr/>
        <p:txBody>
          <a:bodyPr/>
          <a:lstStyle/>
          <a:p>
            <a:fld id="{BB190BED-FC5E-4F5C-8B02-55A00ED9DA28}" type="datetime1">
              <a:rPr lang="en-US" smtClean="0"/>
              <a:t>7/12/2022</a:t>
            </a:fld>
            <a:endParaRPr lang="en-US"/>
          </a:p>
        </p:txBody>
      </p:sp>
      <p:sp>
        <p:nvSpPr>
          <p:cNvPr id="3" name="Footer Placeholder 2">
            <a:extLst>
              <a:ext uri="{FF2B5EF4-FFF2-40B4-BE49-F238E27FC236}">
                <a16:creationId xmlns:a16="http://schemas.microsoft.com/office/drawing/2014/main" id="{C0A56BEB-5DD9-4927-B394-D9E9D2D2A6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70A4F7-0CE9-42BB-8DE7-698C830B05B6}"/>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51219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D9B80-0982-4B22-BF0E-08766D30C4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0BB4B6-3667-4C2D-8268-D050D09575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EC7546-C04E-4310-9191-1321A92DC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00517-4FB3-4250-B3BB-78E782EC188F}"/>
              </a:ext>
            </a:extLst>
          </p:cNvPr>
          <p:cNvSpPr>
            <a:spLocks noGrp="1"/>
          </p:cNvSpPr>
          <p:nvPr>
            <p:ph type="dt" sz="half" idx="10"/>
          </p:nvPr>
        </p:nvSpPr>
        <p:spPr/>
        <p:txBody>
          <a:bodyPr/>
          <a:lstStyle/>
          <a:p>
            <a:fld id="{676FE8F5-56C9-4A56-91C3-947E82B94574}" type="datetime1">
              <a:rPr lang="en-US" smtClean="0"/>
              <a:t>7/12/2022</a:t>
            </a:fld>
            <a:endParaRPr lang="en-US"/>
          </a:p>
        </p:txBody>
      </p:sp>
      <p:sp>
        <p:nvSpPr>
          <p:cNvPr id="6" name="Footer Placeholder 5">
            <a:extLst>
              <a:ext uri="{FF2B5EF4-FFF2-40B4-BE49-F238E27FC236}">
                <a16:creationId xmlns:a16="http://schemas.microsoft.com/office/drawing/2014/main" id="{DA898905-E3C0-419B-BE93-32AC1A83B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74EDE4-C51C-4313-95C6-E7CAD4DD0729}"/>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1245913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3697-5615-4AE1-AF32-B46909A3E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21E7D-9D84-452F-91BE-60256263D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27E2E9-8B51-47DF-817D-C7F081816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C8936-39A9-4B55-9DFE-CFB3049C8273}"/>
              </a:ext>
            </a:extLst>
          </p:cNvPr>
          <p:cNvSpPr>
            <a:spLocks noGrp="1"/>
          </p:cNvSpPr>
          <p:nvPr>
            <p:ph type="dt" sz="half" idx="10"/>
          </p:nvPr>
        </p:nvSpPr>
        <p:spPr/>
        <p:txBody>
          <a:bodyPr/>
          <a:lstStyle/>
          <a:p>
            <a:fld id="{B8524600-E470-4141-9C47-6BE8BFD00B77}" type="datetime1">
              <a:rPr lang="en-US" smtClean="0"/>
              <a:t>7/12/2022</a:t>
            </a:fld>
            <a:endParaRPr lang="en-US"/>
          </a:p>
        </p:txBody>
      </p:sp>
      <p:sp>
        <p:nvSpPr>
          <p:cNvPr id="6" name="Footer Placeholder 5">
            <a:extLst>
              <a:ext uri="{FF2B5EF4-FFF2-40B4-BE49-F238E27FC236}">
                <a16:creationId xmlns:a16="http://schemas.microsoft.com/office/drawing/2014/main" id="{C9741EC5-0256-4045-B717-553E1F0A9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DBDCDE-1348-4AED-9611-2867C0C313DD}"/>
              </a:ext>
            </a:extLst>
          </p:cNvPr>
          <p:cNvSpPr>
            <a:spLocks noGrp="1"/>
          </p:cNvSpPr>
          <p:nvPr>
            <p:ph type="sldNum" sz="quarter" idx="12"/>
          </p:nvPr>
        </p:nvSpPr>
        <p:spPr/>
        <p:txBody>
          <a:bodyPr/>
          <a:lstStyle/>
          <a:p>
            <a:fld id="{D6C86578-D9D8-496B-9C85-56020FB1F1C0}" type="slidenum">
              <a:rPr lang="en-US" smtClean="0"/>
              <a:t>‹#›</a:t>
            </a:fld>
            <a:endParaRPr lang="en-US"/>
          </a:p>
        </p:txBody>
      </p:sp>
    </p:spTree>
    <p:extLst>
      <p:ext uri="{BB962C8B-B14F-4D97-AF65-F5344CB8AC3E}">
        <p14:creationId xmlns:p14="http://schemas.microsoft.com/office/powerpoint/2010/main" val="94717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8696B-81C9-454D-817D-6C54C5DE43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55BD4-9B43-4F45-BB0A-FAC8E7A6F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5F227-69C2-4A1B-8BB9-350C05FEE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7A128-AA32-4B54-B7E0-9CC995AB4E11}" type="datetime1">
              <a:rPr lang="en-US" smtClean="0"/>
              <a:t>7/12/2022</a:t>
            </a:fld>
            <a:endParaRPr lang="en-US"/>
          </a:p>
        </p:txBody>
      </p:sp>
      <p:sp>
        <p:nvSpPr>
          <p:cNvPr id="5" name="Footer Placeholder 4">
            <a:extLst>
              <a:ext uri="{FF2B5EF4-FFF2-40B4-BE49-F238E27FC236}">
                <a16:creationId xmlns:a16="http://schemas.microsoft.com/office/drawing/2014/main" id="{25F03247-0FB6-450D-9EBD-47020888F6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28A61D-5079-4828-B321-B11413FD6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86578-D9D8-496B-9C85-56020FB1F1C0}" type="slidenum">
              <a:rPr lang="en-US" smtClean="0"/>
              <a:t>‹#›</a:t>
            </a:fld>
            <a:endParaRPr lang="en-US"/>
          </a:p>
        </p:txBody>
      </p:sp>
    </p:spTree>
    <p:extLst>
      <p:ext uri="{BB962C8B-B14F-4D97-AF65-F5344CB8AC3E}">
        <p14:creationId xmlns:p14="http://schemas.microsoft.com/office/powerpoint/2010/main" val="4193779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cott.landes@state.co.us" TargetMode="External"/><Relationship Id="rId2" Type="http://schemas.openxmlformats.org/officeDocument/2006/relationships/hyperlink" Target="mailto:*preddyresearch@gmail.com"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star.nesdis.noaa.gov/smcd/spb/aq/AerosolWatch/"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sl.noaa.gov/cgi-bin/data/narr/plotday.pl"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rapidrefresh.noaa.gov/hrrr/HRRRsmokeold/"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psl.noaa.gov/cgi-bin/data/narr/plotday.pl" TargetMode="External"/><Relationship Id="rId3" Type="http://schemas.openxmlformats.org/officeDocument/2006/relationships/hyperlink" Target="https://worldview.acom.ucar.edu/" TargetMode="External"/><Relationship Id="rId7" Type="http://schemas.openxmlformats.org/officeDocument/2006/relationships/hyperlink" Target="ncei.noaa.gov/data/ncep-charts/access/" TargetMode="External"/><Relationship Id="rId2" Type="http://schemas.openxmlformats.org/officeDocument/2006/relationships/hyperlink" Target="https://www.star.nesdis.noaa.gov/smcd/spb/aq/AerosolWatch/" TargetMode="External"/><Relationship Id="rId1" Type="http://schemas.openxmlformats.org/officeDocument/2006/relationships/slideLayout" Target="../slideLayouts/slideLayout2.xml"/><Relationship Id="rId6" Type="http://schemas.openxmlformats.org/officeDocument/2006/relationships/hyperlink" Target="http://ready.arl.noaa.gov/HYSPLIT.php" TargetMode="External"/><Relationship Id="rId5" Type="http://schemas.openxmlformats.org/officeDocument/2006/relationships/hyperlink" Target="https://inciweb.nwcg.gov/" TargetMode="External"/><Relationship Id="rId4" Type="http://schemas.openxmlformats.org/officeDocument/2006/relationships/hyperlink" Target="https://www.airnowtech.org/navigator/index.cf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525/elementa.2020.00104" TargetMode="External"/><Relationship Id="rId2" Type="http://schemas.openxmlformats.org/officeDocument/2006/relationships/hyperlink" Target="https://pubs.acs.org/doi/10.1021/acs.est.7b03130" TargetMode="External"/><Relationship Id="rId1" Type="http://schemas.openxmlformats.org/officeDocument/2006/relationships/slideLayout" Target="../slideLayouts/slideLayout2.xml"/><Relationship Id="rId6" Type="http://schemas.openxmlformats.org/officeDocument/2006/relationships/hyperlink" Target="https://psl.noaa.gov/data/timeseries/daily/" TargetMode="External"/><Relationship Id="rId5" Type="http://schemas.openxmlformats.org/officeDocument/2006/relationships/hyperlink" Target="https://giovanni.gsfc.nasa.gov/giovanni/" TargetMode="External"/><Relationship Id="rId4" Type="http://schemas.openxmlformats.org/officeDocument/2006/relationships/hyperlink" Target="https://agupubs.onlinelibrary.wiley.com/doi/full/10.1002/2015JD02384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sl.noaa.gov/data/timeseries/daily/" TargetMode="External"/><Relationship Id="rId2" Type="http://schemas.openxmlformats.org/officeDocument/2006/relationships/hyperlink" Target="https://giovanni.gsfc.nasa.gov/giovanni/"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7D9C4-B649-2D25-FCB1-61C959CDF210}"/>
              </a:ext>
            </a:extLst>
          </p:cNvPr>
          <p:cNvSpPr>
            <a:spLocks noGrp="1"/>
          </p:cNvSpPr>
          <p:nvPr>
            <p:ph type="title"/>
          </p:nvPr>
        </p:nvSpPr>
        <p:spPr>
          <a:xfrm>
            <a:off x="646142" y="1145906"/>
            <a:ext cx="3713789" cy="4962524"/>
          </a:xfrm>
        </p:spPr>
        <p:txBody>
          <a:bodyPr vert="horz" lIns="91440" tIns="45720" rIns="91440" bIns="45720" rtlCol="0" anchor="ctr">
            <a:noAutofit/>
          </a:bodyPr>
          <a:lstStyle/>
          <a:p>
            <a:pPr algn="ct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Screening and Weight-of- Evidence Methods for High-Ozone Events Associated with Wildfire Smoke</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Presentation for the Western Regional Air Partnership (WRAP) Fire &amp; Smoke Work Group</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July 20, 2022</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Patrick J. Reddy*</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Scott </a:t>
            </a:r>
            <a:r>
              <a:rPr lang="en-US" sz="1900" kern="1200" dirty="0" err="1">
                <a:solidFill>
                  <a:srgbClr val="FFFFFF"/>
                </a:solidFill>
                <a:latin typeface="Tahoma" panose="020B0604030504040204" pitchFamily="34" charset="0"/>
                <a:ea typeface="Tahoma" panose="020B0604030504040204" pitchFamily="34" charset="0"/>
                <a:cs typeface="Tahoma" panose="020B0604030504040204" pitchFamily="34" charset="0"/>
              </a:rPr>
              <a:t>Landes</a:t>
            </a: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Air Pollution Control Division</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t>Colorado Department of Public Health and Environment</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chemeClr val="bg1"/>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*preddyresearch@gmail.com</a:t>
            </a:r>
            <a:br>
              <a:rPr lang="en-US" sz="1900"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900" kern="12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900" kern="1200" dirty="0">
                <a:solidFill>
                  <a:schemeClr val="bg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*scott.landes@state.co.us</a:t>
            </a: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endParaRPr lang="en-US" sz="1900" kern="1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Chart&#10;&#10;Description automatically generated">
            <a:extLst>
              <a:ext uri="{FF2B5EF4-FFF2-40B4-BE49-F238E27FC236}">
                <a16:creationId xmlns:a16="http://schemas.microsoft.com/office/drawing/2014/main" id="{AF17F572-9E5C-4A68-1D84-F181751F6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28" y="311449"/>
            <a:ext cx="3369495" cy="1937459"/>
          </a:xfrm>
          <a:prstGeom prst="rect">
            <a:avLst/>
          </a:prstGeom>
        </p:spPr>
      </p:pic>
      <p:pic>
        <p:nvPicPr>
          <p:cNvPr id="9" name="Picture 8">
            <a:extLst>
              <a:ext uri="{FF2B5EF4-FFF2-40B4-BE49-F238E27FC236}">
                <a16:creationId xmlns:a16="http://schemas.microsoft.com/office/drawing/2014/main" id="{EE5D0EAC-4769-EA3A-0154-AE5E5ABEA9B1}"/>
              </a:ext>
            </a:extLst>
          </p:cNvPr>
          <p:cNvPicPr>
            <a:picLocks noChangeAspect="1"/>
          </p:cNvPicPr>
          <p:nvPr/>
        </p:nvPicPr>
        <p:blipFill>
          <a:blip r:embed="rId5"/>
          <a:stretch>
            <a:fillRect/>
          </a:stretch>
        </p:blipFill>
        <p:spPr>
          <a:xfrm>
            <a:off x="7366357" y="2420543"/>
            <a:ext cx="2659932" cy="1961364"/>
          </a:xfrm>
          <a:prstGeom prst="rect">
            <a:avLst/>
          </a:prstGeom>
        </p:spPr>
      </p:pic>
      <p:pic>
        <p:nvPicPr>
          <p:cNvPr id="10" name="Picture 9">
            <a:extLst>
              <a:ext uri="{FF2B5EF4-FFF2-40B4-BE49-F238E27FC236}">
                <a16:creationId xmlns:a16="http://schemas.microsoft.com/office/drawing/2014/main" id="{3E756DE4-D7F6-B63D-CDC2-47AF1E570DF2}"/>
              </a:ext>
            </a:extLst>
          </p:cNvPr>
          <p:cNvPicPr>
            <a:picLocks noChangeAspect="1"/>
          </p:cNvPicPr>
          <p:nvPr/>
        </p:nvPicPr>
        <p:blipFill>
          <a:blip r:embed="rId6"/>
          <a:stretch>
            <a:fillRect/>
          </a:stretch>
        </p:blipFill>
        <p:spPr>
          <a:xfrm>
            <a:off x="9101450" y="4585188"/>
            <a:ext cx="2444408" cy="1961363"/>
          </a:xfrm>
          <a:prstGeom prst="rect">
            <a:avLst/>
          </a:prstGeom>
        </p:spPr>
      </p:pic>
    </p:spTree>
    <p:extLst>
      <p:ext uri="{BB962C8B-B14F-4D97-AF65-F5344CB8AC3E}">
        <p14:creationId xmlns:p14="http://schemas.microsoft.com/office/powerpoint/2010/main" val="137611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A1A7-58E9-93D7-0F20-42A026E4FA93}"/>
              </a:ext>
            </a:extLst>
          </p:cNvPr>
          <p:cNvSpPr>
            <a:spLocks noGrp="1"/>
          </p:cNvSpPr>
          <p:nvPr>
            <p:ph type="title"/>
          </p:nvPr>
        </p:nvSpPr>
        <p:spPr>
          <a:xfrm>
            <a:off x="834702" y="436934"/>
            <a:ext cx="10515600" cy="886501"/>
          </a:xfrm>
        </p:spPr>
        <p:txBody>
          <a:bodyPr>
            <a:normAutofit/>
          </a:bodyPr>
          <a:lstStyle/>
          <a:p>
            <a:r>
              <a:rPr lang="en-US" sz="2400" dirty="0">
                <a:solidFill>
                  <a:srgbClr val="000000"/>
                </a:solidFill>
                <a:effectLst/>
                <a:latin typeface="Tahoma" panose="020B0604030504040204" pitchFamily="34" charset="0"/>
                <a:ea typeface="Calibri" panose="020F0502020204030204" pitchFamily="34" charset="0"/>
              </a:rPr>
              <a:t>AFA daily 8-hour max ozone (black), regression predicted (red), regression residuals (green) – 2017 left and 2019 right.</a:t>
            </a:r>
            <a:endParaRPr lang="en-US" sz="2400" dirty="0"/>
          </a:p>
        </p:txBody>
      </p:sp>
      <p:pic>
        <p:nvPicPr>
          <p:cNvPr id="4" name="Content Placeholder 3">
            <a:extLst>
              <a:ext uri="{FF2B5EF4-FFF2-40B4-BE49-F238E27FC236}">
                <a16:creationId xmlns:a16="http://schemas.microsoft.com/office/drawing/2014/main" id="{33D48C3B-FD7F-B0FD-17C1-FF97DD6833C7}"/>
              </a:ext>
            </a:extLst>
          </p:cNvPr>
          <p:cNvPicPr>
            <a:picLocks noGrp="1" noChangeAspect="1"/>
          </p:cNvPicPr>
          <p:nvPr>
            <p:ph idx="1"/>
          </p:nvPr>
        </p:nvPicPr>
        <p:blipFill>
          <a:blip r:embed="rId2"/>
          <a:stretch>
            <a:fillRect/>
          </a:stretch>
        </p:blipFill>
        <p:spPr>
          <a:xfrm>
            <a:off x="713362" y="1354842"/>
            <a:ext cx="5254301" cy="5186605"/>
          </a:xfrm>
          <a:prstGeom prst="rect">
            <a:avLst/>
          </a:prstGeom>
        </p:spPr>
      </p:pic>
      <p:pic>
        <p:nvPicPr>
          <p:cNvPr id="5" name="Picture 4">
            <a:extLst>
              <a:ext uri="{FF2B5EF4-FFF2-40B4-BE49-F238E27FC236}">
                <a16:creationId xmlns:a16="http://schemas.microsoft.com/office/drawing/2014/main" id="{9DB2A97D-1F7C-0A9B-7526-0C114A8D0731}"/>
              </a:ext>
            </a:extLst>
          </p:cNvPr>
          <p:cNvPicPr>
            <a:picLocks noChangeAspect="1"/>
          </p:cNvPicPr>
          <p:nvPr/>
        </p:nvPicPr>
        <p:blipFill>
          <a:blip r:embed="rId3"/>
          <a:stretch>
            <a:fillRect/>
          </a:stretch>
        </p:blipFill>
        <p:spPr>
          <a:xfrm>
            <a:off x="6096000" y="1354843"/>
            <a:ext cx="5254302" cy="5186606"/>
          </a:xfrm>
          <a:prstGeom prst="rect">
            <a:avLst/>
          </a:prstGeom>
        </p:spPr>
      </p:pic>
      <p:sp>
        <p:nvSpPr>
          <p:cNvPr id="7" name="Slide Number Placeholder 6">
            <a:extLst>
              <a:ext uri="{FF2B5EF4-FFF2-40B4-BE49-F238E27FC236}">
                <a16:creationId xmlns:a16="http://schemas.microsoft.com/office/drawing/2014/main" id="{A4551979-9968-EA85-0D28-BD80CE3F2662}"/>
              </a:ext>
            </a:extLst>
          </p:cNvPr>
          <p:cNvSpPr>
            <a:spLocks noGrp="1"/>
          </p:cNvSpPr>
          <p:nvPr>
            <p:ph type="sldNum" sz="quarter" idx="12"/>
          </p:nvPr>
        </p:nvSpPr>
        <p:spPr>
          <a:xfrm>
            <a:off x="8966649" y="6358884"/>
            <a:ext cx="2743200" cy="365125"/>
          </a:xfrm>
        </p:spPr>
        <p:txBody>
          <a:bodyPr/>
          <a:lstStyle/>
          <a:p>
            <a:fld id="{D6C86578-D9D8-496B-9C85-56020FB1F1C0}" type="slidenum">
              <a:rPr lang="en-US" smtClean="0"/>
              <a:t>10</a:t>
            </a:fld>
            <a:endParaRPr lang="en-US" dirty="0"/>
          </a:p>
        </p:txBody>
      </p:sp>
    </p:spTree>
    <p:extLst>
      <p:ext uri="{BB962C8B-B14F-4D97-AF65-F5344CB8AC3E}">
        <p14:creationId xmlns:p14="http://schemas.microsoft.com/office/powerpoint/2010/main" val="121920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0C2DE1-CCB9-4C74-9F1D-A631736695AA}"/>
              </a:ext>
            </a:extLst>
          </p:cNvPr>
          <p:cNvSpPr txBox="1"/>
          <p:nvPr/>
        </p:nvSpPr>
        <p:spPr>
          <a:xfrm>
            <a:off x="8045917" y="474345"/>
            <a:ext cx="3872566" cy="5909310"/>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Cluster analysis of 8 meteorological and air quality variables and CDPHE smoke event flags for May-September 2016-2020.</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Cluster 1 represents normal high-O3 weather conditions. Cluster 2 represents nearly identical conditions, but all 10 members were flagged and PM2.5 was high. </a:t>
            </a:r>
            <a:r>
              <a:rPr lang="en-US" b="1" i="1" dirty="0">
                <a:latin typeface="Tahoma" panose="020B0604030504040204" pitchFamily="34" charset="0"/>
                <a:ea typeface="Tahoma" panose="020B0604030504040204" pitchFamily="34" charset="0"/>
                <a:cs typeface="Tahoma" panose="020B0604030504040204" pitchFamily="34" charset="0"/>
              </a:rPr>
              <a:t>Mean O3 differences ~ 18 ppb.</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Cluster 6 represents cooler, windier conditions and includes September 2020 smoke events.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Comparison of clusters 1 and 2 takes the place of comparing event days with a limited number of similar days, and it is a more robust way to look at the differences.</a:t>
            </a:r>
          </a:p>
        </p:txBody>
      </p:sp>
      <p:pic>
        <p:nvPicPr>
          <p:cNvPr id="4" name="Picture 3">
            <a:extLst>
              <a:ext uri="{FF2B5EF4-FFF2-40B4-BE49-F238E27FC236}">
                <a16:creationId xmlns:a16="http://schemas.microsoft.com/office/drawing/2014/main" id="{6B217CF3-0106-93BA-1882-437F28D3EC93}"/>
              </a:ext>
            </a:extLst>
          </p:cNvPr>
          <p:cNvPicPr>
            <a:picLocks noChangeAspect="1"/>
          </p:cNvPicPr>
          <p:nvPr/>
        </p:nvPicPr>
        <p:blipFill rotWithShape="1">
          <a:blip r:embed="rId2"/>
          <a:srcRect b="6017"/>
          <a:stretch/>
        </p:blipFill>
        <p:spPr>
          <a:xfrm>
            <a:off x="344469" y="1038912"/>
            <a:ext cx="7634582" cy="5317438"/>
          </a:xfrm>
          <a:prstGeom prst="rect">
            <a:avLst/>
          </a:prstGeom>
          <a:ln w="15875">
            <a:solidFill>
              <a:schemeClr val="accent1"/>
            </a:solidFill>
          </a:ln>
        </p:spPr>
      </p:pic>
      <p:sp>
        <p:nvSpPr>
          <p:cNvPr id="9" name="Slide Number Placeholder 8">
            <a:extLst>
              <a:ext uri="{FF2B5EF4-FFF2-40B4-BE49-F238E27FC236}">
                <a16:creationId xmlns:a16="http://schemas.microsoft.com/office/drawing/2014/main" id="{620EF05A-3F90-E47E-A545-53184F5ED1FD}"/>
              </a:ext>
            </a:extLst>
          </p:cNvPr>
          <p:cNvSpPr>
            <a:spLocks noGrp="1"/>
          </p:cNvSpPr>
          <p:nvPr>
            <p:ph type="sldNum" sz="quarter" idx="12"/>
          </p:nvPr>
        </p:nvSpPr>
        <p:spPr/>
        <p:txBody>
          <a:bodyPr/>
          <a:lstStyle/>
          <a:p>
            <a:fld id="{D6C86578-D9D8-496B-9C85-56020FB1F1C0}" type="slidenum">
              <a:rPr lang="en-US" smtClean="0"/>
              <a:t>11</a:t>
            </a:fld>
            <a:endParaRPr lang="en-US"/>
          </a:p>
        </p:txBody>
      </p:sp>
      <p:sp>
        <p:nvSpPr>
          <p:cNvPr id="10" name="TextBox 9">
            <a:extLst>
              <a:ext uri="{FF2B5EF4-FFF2-40B4-BE49-F238E27FC236}">
                <a16:creationId xmlns:a16="http://schemas.microsoft.com/office/drawing/2014/main" id="{5FA8E886-D1EF-CFC9-66FF-5DD4740CF5EA}"/>
              </a:ext>
            </a:extLst>
          </p:cNvPr>
          <p:cNvSpPr txBox="1"/>
          <p:nvPr/>
        </p:nvSpPr>
        <p:spPr>
          <a:xfrm>
            <a:off x="743003" y="415636"/>
            <a:ext cx="6837513" cy="400110"/>
          </a:xfrm>
          <a:prstGeom prst="rect">
            <a:avLst/>
          </a:prstGeom>
          <a:noFill/>
        </p:spPr>
        <p:txBody>
          <a:bodyPr wrap="non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Cluster Analysis for Colorado Springs Area Sites 2016-2020</a:t>
            </a:r>
          </a:p>
        </p:txBody>
      </p:sp>
    </p:spTree>
    <p:extLst>
      <p:ext uri="{BB962C8B-B14F-4D97-AF65-F5344CB8AC3E}">
        <p14:creationId xmlns:p14="http://schemas.microsoft.com/office/powerpoint/2010/main" val="269598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67A18ED3-5D95-47E3-AE41-5BFC1B962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88" y="270459"/>
            <a:ext cx="3574405" cy="3393709"/>
          </a:xfrm>
          <a:prstGeom prst="rect">
            <a:avLst/>
          </a:prstGeom>
        </p:spPr>
      </p:pic>
      <p:pic>
        <p:nvPicPr>
          <p:cNvPr id="7" name="Picture 6" descr="Chart, bar chart&#10;&#10;Description automatically generated">
            <a:extLst>
              <a:ext uri="{FF2B5EF4-FFF2-40B4-BE49-F238E27FC236}">
                <a16:creationId xmlns:a16="http://schemas.microsoft.com/office/drawing/2014/main" id="{C490EDA8-0F6E-48CB-BA16-1027D59B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394" y="254221"/>
            <a:ext cx="3539185" cy="3392424"/>
          </a:xfrm>
          <a:prstGeom prst="rect">
            <a:avLst/>
          </a:prstGeom>
        </p:spPr>
      </p:pic>
      <p:pic>
        <p:nvPicPr>
          <p:cNvPr id="9" name="Picture 8" descr="Chart, bar chart&#10;&#10;Description automatically generated">
            <a:extLst>
              <a:ext uri="{FF2B5EF4-FFF2-40B4-BE49-F238E27FC236}">
                <a16:creationId xmlns:a16="http://schemas.microsoft.com/office/drawing/2014/main" id="{4789C2A8-F178-4CD0-9C47-8FCCA1458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340" y="254220"/>
            <a:ext cx="3698779" cy="3457179"/>
          </a:xfrm>
          <a:prstGeom prst="rect">
            <a:avLst/>
          </a:prstGeom>
        </p:spPr>
      </p:pic>
      <p:pic>
        <p:nvPicPr>
          <p:cNvPr id="11" name="Picture 10" descr="Chart, bar chart&#10;&#10;Description automatically generated">
            <a:extLst>
              <a:ext uri="{FF2B5EF4-FFF2-40B4-BE49-F238E27FC236}">
                <a16:creationId xmlns:a16="http://schemas.microsoft.com/office/drawing/2014/main" id="{EBB85723-C633-49C9-98AD-D1DA41E614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88" y="3352799"/>
            <a:ext cx="3574405" cy="3393709"/>
          </a:xfrm>
          <a:prstGeom prst="rect">
            <a:avLst/>
          </a:prstGeom>
        </p:spPr>
      </p:pic>
      <p:pic>
        <p:nvPicPr>
          <p:cNvPr id="13" name="Picture 12" descr="Chart&#10;&#10;Description automatically generated">
            <a:extLst>
              <a:ext uri="{FF2B5EF4-FFF2-40B4-BE49-F238E27FC236}">
                <a16:creationId xmlns:a16="http://schemas.microsoft.com/office/drawing/2014/main" id="{8650569D-D4AF-419D-B141-91CD8FB1CE5D}"/>
              </a:ext>
            </a:extLst>
          </p:cNvPr>
          <p:cNvPicPr>
            <a:picLocks noChangeAspect="1"/>
          </p:cNvPicPr>
          <p:nvPr/>
        </p:nvPicPr>
        <p:blipFill rotWithShape="1">
          <a:blip r:embed="rId6">
            <a:extLst>
              <a:ext uri="{28A0092B-C50C-407E-A947-70E740481C1C}">
                <a14:useLocalDpi xmlns:a14="http://schemas.microsoft.com/office/drawing/2010/main" val="0"/>
              </a:ext>
            </a:extLst>
          </a:blip>
          <a:srcRect b="2709"/>
          <a:stretch/>
        </p:blipFill>
        <p:spPr>
          <a:xfrm>
            <a:off x="4113495" y="3352799"/>
            <a:ext cx="3575304" cy="3334237"/>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936D62F3-94C1-4121-86C1-5B63FA6F2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480" y="3429000"/>
            <a:ext cx="3460946" cy="3338730"/>
          </a:xfrm>
          <a:prstGeom prst="rect">
            <a:avLst/>
          </a:prstGeom>
        </p:spPr>
      </p:pic>
      <p:sp>
        <p:nvSpPr>
          <p:cNvPr id="16" name="TextBox 15">
            <a:extLst>
              <a:ext uri="{FF2B5EF4-FFF2-40B4-BE49-F238E27FC236}">
                <a16:creationId xmlns:a16="http://schemas.microsoft.com/office/drawing/2014/main" id="{C3EBCE68-4FC8-44F5-858B-C4A909AEDBF7}"/>
              </a:ext>
            </a:extLst>
          </p:cNvPr>
          <p:cNvSpPr txBox="1"/>
          <p:nvPr/>
        </p:nvSpPr>
        <p:spPr>
          <a:xfrm>
            <a:off x="4964921" y="440392"/>
            <a:ext cx="2262158" cy="369332"/>
          </a:xfrm>
          <a:prstGeom prst="rect">
            <a:avLst/>
          </a:prstGeom>
          <a:solidFill>
            <a:schemeClr val="bg1"/>
          </a:solid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Cluster Comparisons</a:t>
            </a:r>
          </a:p>
        </p:txBody>
      </p:sp>
      <p:sp>
        <p:nvSpPr>
          <p:cNvPr id="3" name="Slide Number Placeholder 2">
            <a:extLst>
              <a:ext uri="{FF2B5EF4-FFF2-40B4-BE49-F238E27FC236}">
                <a16:creationId xmlns:a16="http://schemas.microsoft.com/office/drawing/2014/main" id="{995664BE-B272-4703-9F9F-D96B67172D48}"/>
              </a:ext>
            </a:extLst>
          </p:cNvPr>
          <p:cNvSpPr>
            <a:spLocks noGrp="1"/>
          </p:cNvSpPr>
          <p:nvPr>
            <p:ph type="sldNum" sz="quarter" idx="12"/>
          </p:nvPr>
        </p:nvSpPr>
        <p:spPr/>
        <p:txBody>
          <a:bodyPr/>
          <a:lstStyle/>
          <a:p>
            <a:fld id="{D6C86578-D9D8-496B-9C85-56020FB1F1C0}" type="slidenum">
              <a:rPr lang="en-US" smtClean="0"/>
              <a:t>12</a:t>
            </a:fld>
            <a:endParaRPr lang="en-US"/>
          </a:p>
        </p:txBody>
      </p:sp>
    </p:spTree>
    <p:extLst>
      <p:ext uri="{BB962C8B-B14F-4D97-AF65-F5344CB8AC3E}">
        <p14:creationId xmlns:p14="http://schemas.microsoft.com/office/powerpoint/2010/main" val="321763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E00E-33F5-DBCF-B192-3EC1538FA0A3}"/>
              </a:ext>
            </a:extLst>
          </p:cNvPr>
          <p:cNvSpPr>
            <a:spLocks noGrp="1"/>
          </p:cNvSpPr>
          <p:nvPr>
            <p:ph type="title"/>
          </p:nvPr>
        </p:nvSpPr>
        <p:spPr>
          <a:xfrm>
            <a:off x="838200" y="371444"/>
            <a:ext cx="10515600" cy="1325563"/>
          </a:xfrm>
        </p:spPr>
        <p:txBody>
          <a:bodyPr>
            <a:normAutofit/>
          </a:bodyPr>
          <a:lstStyle/>
          <a:p>
            <a:pPr algn="ctr"/>
            <a:r>
              <a:rPr lang="en-US" sz="2200" dirty="0">
                <a:solidFill>
                  <a:srgbClr val="000000"/>
                </a:solidFill>
                <a:effectLst/>
                <a:latin typeface="Tahoma" panose="020B0604030504040204" pitchFamily="34" charset="0"/>
                <a:ea typeface="Calibri" panose="020F0502020204030204" pitchFamily="34" charset="0"/>
              </a:rPr>
              <a:t>AFA daily max 8-hour ozone versus PM2.5 by cluster with linear regressions for May-September 2016-2020. Smoke events are categorized as cluster 2. </a:t>
            </a:r>
            <a:r>
              <a:rPr lang="en-US" sz="2200" dirty="0">
                <a:effectLst/>
                <a:latin typeface="Tahoma" panose="020B0604030504040204" pitchFamily="34" charset="0"/>
                <a:ea typeface="Tahoma" panose="020B0604030504040204" pitchFamily="34" charset="0"/>
                <a:cs typeface="Tahoma" panose="020B0604030504040204" pitchFamily="34" charset="0"/>
              </a:rPr>
              <a:t>R-squared for regression between O3 and PM2.5 for cluster 2 days = 0.84.</a:t>
            </a:r>
            <a:br>
              <a:rPr lang="en-US" sz="2200" dirty="0">
                <a:solidFill>
                  <a:srgbClr val="000000"/>
                </a:solidFill>
                <a:effectLst/>
                <a:latin typeface="Tahoma" panose="020B0604030504040204" pitchFamily="34" charset="0"/>
                <a:ea typeface="Calibri" panose="020F0502020204030204" pitchFamily="34" charset="0"/>
              </a:rPr>
            </a:br>
            <a:endParaRPr lang="en-US" sz="2200" dirty="0"/>
          </a:p>
        </p:txBody>
      </p:sp>
      <p:pic>
        <p:nvPicPr>
          <p:cNvPr id="4" name="Content Placeholder 3">
            <a:extLst>
              <a:ext uri="{FF2B5EF4-FFF2-40B4-BE49-F238E27FC236}">
                <a16:creationId xmlns:a16="http://schemas.microsoft.com/office/drawing/2014/main" id="{74A0C2AD-8D21-D4F8-429C-BA2AB16A6B31}"/>
              </a:ext>
            </a:extLst>
          </p:cNvPr>
          <p:cNvPicPr>
            <a:picLocks noGrp="1" noChangeAspect="1"/>
          </p:cNvPicPr>
          <p:nvPr>
            <p:ph idx="1"/>
          </p:nvPr>
        </p:nvPicPr>
        <p:blipFill>
          <a:blip r:embed="rId2"/>
          <a:stretch>
            <a:fillRect/>
          </a:stretch>
        </p:blipFill>
        <p:spPr>
          <a:xfrm>
            <a:off x="3078480" y="1513909"/>
            <a:ext cx="6035040" cy="4842441"/>
          </a:xfrm>
          <a:prstGeom prst="rect">
            <a:avLst/>
          </a:prstGeom>
        </p:spPr>
      </p:pic>
      <p:sp>
        <p:nvSpPr>
          <p:cNvPr id="6" name="Slide Number Placeholder 5">
            <a:extLst>
              <a:ext uri="{FF2B5EF4-FFF2-40B4-BE49-F238E27FC236}">
                <a16:creationId xmlns:a16="http://schemas.microsoft.com/office/drawing/2014/main" id="{98713D13-C093-E1C7-E862-F11A4E20698E}"/>
              </a:ext>
            </a:extLst>
          </p:cNvPr>
          <p:cNvSpPr>
            <a:spLocks noGrp="1"/>
          </p:cNvSpPr>
          <p:nvPr>
            <p:ph type="sldNum" sz="quarter" idx="12"/>
          </p:nvPr>
        </p:nvSpPr>
        <p:spPr/>
        <p:txBody>
          <a:bodyPr/>
          <a:lstStyle/>
          <a:p>
            <a:fld id="{D6C86578-D9D8-496B-9C85-56020FB1F1C0}" type="slidenum">
              <a:rPr lang="en-US" smtClean="0"/>
              <a:t>13</a:t>
            </a:fld>
            <a:endParaRPr lang="en-US"/>
          </a:p>
        </p:txBody>
      </p:sp>
    </p:spTree>
    <p:extLst>
      <p:ext uri="{BB962C8B-B14F-4D97-AF65-F5344CB8AC3E}">
        <p14:creationId xmlns:p14="http://schemas.microsoft.com/office/powerpoint/2010/main" val="336321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BA2F85-320E-4312-8F50-249D499972DD}"/>
              </a:ext>
            </a:extLst>
          </p:cNvPr>
          <p:cNvSpPr txBox="1"/>
          <p:nvPr/>
        </p:nvSpPr>
        <p:spPr>
          <a:xfrm>
            <a:off x="1736768" y="938793"/>
            <a:ext cx="8718459" cy="1200329"/>
          </a:xfrm>
          <a:prstGeom prst="rect">
            <a:avLst/>
          </a:prstGeom>
          <a:noFill/>
        </p:spPr>
        <p:txBody>
          <a:bodyPr wrap="square">
            <a:spAutoFit/>
          </a:bodyPr>
          <a:lstStyle/>
          <a:p>
            <a:pPr algn="ctr"/>
            <a:r>
              <a:rPr lang="en-US" sz="2400" dirty="0">
                <a:effectLst/>
                <a:latin typeface="Tahoma" panose="020B0604030504040204" pitchFamily="34" charset="0"/>
                <a:ea typeface="Tahoma" panose="020B0604030504040204" pitchFamily="34" charset="0"/>
                <a:cs typeface="Tahoma" panose="020B0604030504040204" pitchFamily="34" charset="0"/>
              </a:rPr>
              <a:t>Conservative Estimates of Smoke Contributions Based on Subtraction of the 95th Percentiles for Positive Model Residuals from the Day-Specific Predictive Model Residuals (EPA Method)</a:t>
            </a:r>
          </a:p>
        </p:txBody>
      </p:sp>
      <p:sp>
        <p:nvSpPr>
          <p:cNvPr id="3" name="Slide Number Placeholder 2">
            <a:extLst>
              <a:ext uri="{FF2B5EF4-FFF2-40B4-BE49-F238E27FC236}">
                <a16:creationId xmlns:a16="http://schemas.microsoft.com/office/drawing/2014/main" id="{1209772F-5617-2343-4CEF-8B1A978A625C}"/>
              </a:ext>
            </a:extLst>
          </p:cNvPr>
          <p:cNvSpPr>
            <a:spLocks noGrp="1"/>
          </p:cNvSpPr>
          <p:nvPr>
            <p:ph type="sldNum" sz="quarter" idx="12"/>
          </p:nvPr>
        </p:nvSpPr>
        <p:spPr/>
        <p:txBody>
          <a:bodyPr/>
          <a:lstStyle/>
          <a:p>
            <a:fld id="{D6C86578-D9D8-496B-9C85-56020FB1F1C0}" type="slidenum">
              <a:rPr lang="en-US" smtClean="0"/>
              <a:t>14</a:t>
            </a:fld>
            <a:endParaRPr lang="en-US"/>
          </a:p>
        </p:txBody>
      </p:sp>
      <p:pic>
        <p:nvPicPr>
          <p:cNvPr id="4" name="Picture 3">
            <a:extLst>
              <a:ext uri="{FF2B5EF4-FFF2-40B4-BE49-F238E27FC236}">
                <a16:creationId xmlns:a16="http://schemas.microsoft.com/office/drawing/2014/main" id="{44BBD896-8219-6906-680C-4E9B3EEC87AF}"/>
              </a:ext>
            </a:extLst>
          </p:cNvPr>
          <p:cNvPicPr>
            <a:picLocks noChangeAspect="1"/>
          </p:cNvPicPr>
          <p:nvPr/>
        </p:nvPicPr>
        <p:blipFill>
          <a:blip r:embed="rId2"/>
          <a:stretch>
            <a:fillRect/>
          </a:stretch>
        </p:blipFill>
        <p:spPr>
          <a:xfrm>
            <a:off x="693661" y="2657624"/>
            <a:ext cx="10804674" cy="2960982"/>
          </a:xfrm>
          <a:prstGeom prst="rect">
            <a:avLst/>
          </a:prstGeom>
        </p:spPr>
      </p:pic>
    </p:spTree>
    <p:extLst>
      <p:ext uri="{BB962C8B-B14F-4D97-AF65-F5344CB8AC3E}">
        <p14:creationId xmlns:p14="http://schemas.microsoft.com/office/powerpoint/2010/main" val="81206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387A-9D2B-02B5-382A-1261A9F9FA6F}"/>
              </a:ext>
            </a:extLst>
          </p:cNvPr>
          <p:cNvSpPr>
            <a:spLocks noGrp="1"/>
          </p:cNvSpPr>
          <p:nvPr>
            <p:ph type="title"/>
          </p:nvPr>
        </p:nvSpPr>
        <p:spPr>
          <a:xfrm>
            <a:off x="838200" y="877986"/>
            <a:ext cx="10515600" cy="1325563"/>
          </a:xfrm>
        </p:spPr>
        <p:txBody>
          <a:bodyPr>
            <a:normAutofit fontScale="90000"/>
          </a:bodyPr>
          <a:lstStyle/>
          <a:p>
            <a:pPr algn="ctr"/>
            <a:r>
              <a:rPr lang="en-US" sz="2400" dirty="0">
                <a:effectLst/>
                <a:latin typeface="Tahoma" panose="020B0604030504040204" pitchFamily="34" charset="0"/>
                <a:ea typeface="Tahoma" panose="020B0604030504040204" pitchFamily="34" charset="0"/>
                <a:cs typeface="Tahoma" panose="020B0604030504040204" pitchFamily="34" charset="0"/>
              </a:rPr>
              <a:t>Estimated Smoke Contributions Derived by Subtraction of Mean Model Residuals for Normal High-O3 Cluster Days from Model Residuals on Exceptional Event Days</a:t>
            </a:r>
            <a:br>
              <a:rPr lang="en-US" sz="2400" dirty="0">
                <a:effectLst/>
                <a:latin typeface="Tahoma" panose="020B0604030504040204" pitchFamily="34" charset="0"/>
                <a:ea typeface="Tahoma" panose="020B0604030504040204" pitchFamily="34" charset="0"/>
                <a:cs typeface="Tahoma" panose="020B0604030504040204" pitchFamily="34" charset="0"/>
              </a:rPr>
            </a:br>
            <a:r>
              <a:rPr lang="en-US" sz="2400" dirty="0">
                <a:effectLst/>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a:extLst>
              <a:ext uri="{FF2B5EF4-FFF2-40B4-BE49-F238E27FC236}">
                <a16:creationId xmlns:a16="http://schemas.microsoft.com/office/drawing/2014/main" id="{B838C47D-9B91-DE7A-9A44-0E1AEEA9C5F5}"/>
              </a:ext>
            </a:extLst>
          </p:cNvPr>
          <p:cNvPicPr>
            <a:picLocks noGrp="1" noChangeAspect="1"/>
          </p:cNvPicPr>
          <p:nvPr>
            <p:ph idx="1"/>
          </p:nvPr>
        </p:nvPicPr>
        <p:blipFill>
          <a:blip r:embed="rId2"/>
          <a:stretch>
            <a:fillRect/>
          </a:stretch>
        </p:blipFill>
        <p:spPr>
          <a:xfrm>
            <a:off x="940229" y="2103569"/>
            <a:ext cx="10311540" cy="3131618"/>
          </a:xfrm>
          <a:prstGeom prst="rect">
            <a:avLst/>
          </a:prstGeom>
        </p:spPr>
      </p:pic>
      <p:sp>
        <p:nvSpPr>
          <p:cNvPr id="6" name="Slide Number Placeholder 5">
            <a:extLst>
              <a:ext uri="{FF2B5EF4-FFF2-40B4-BE49-F238E27FC236}">
                <a16:creationId xmlns:a16="http://schemas.microsoft.com/office/drawing/2014/main" id="{4A5C6A19-B233-390C-594C-16D210426D76}"/>
              </a:ext>
            </a:extLst>
          </p:cNvPr>
          <p:cNvSpPr>
            <a:spLocks noGrp="1"/>
          </p:cNvSpPr>
          <p:nvPr>
            <p:ph type="sldNum" sz="quarter" idx="12"/>
          </p:nvPr>
        </p:nvSpPr>
        <p:spPr/>
        <p:txBody>
          <a:bodyPr/>
          <a:lstStyle/>
          <a:p>
            <a:fld id="{D6C86578-D9D8-496B-9C85-56020FB1F1C0}" type="slidenum">
              <a:rPr lang="en-US" smtClean="0"/>
              <a:t>15</a:t>
            </a:fld>
            <a:endParaRPr lang="en-US"/>
          </a:p>
        </p:txBody>
      </p:sp>
      <p:sp>
        <p:nvSpPr>
          <p:cNvPr id="7" name="TextBox 6">
            <a:extLst>
              <a:ext uri="{FF2B5EF4-FFF2-40B4-BE49-F238E27FC236}">
                <a16:creationId xmlns:a16="http://schemas.microsoft.com/office/drawing/2014/main" id="{8B738D36-7DCB-C9C2-9954-E33DD1DD5D5D}"/>
              </a:ext>
            </a:extLst>
          </p:cNvPr>
          <p:cNvSpPr txBox="1"/>
          <p:nvPr/>
        </p:nvSpPr>
        <p:spPr>
          <a:xfrm>
            <a:off x="1399754" y="5225043"/>
            <a:ext cx="9392489" cy="646331"/>
          </a:xfrm>
          <a:prstGeom prst="rect">
            <a:avLst/>
          </a:prstGeom>
          <a:noFill/>
        </p:spPr>
        <p:txBody>
          <a:bodyPr wrap="square" rtlCol="0">
            <a:spAutoFit/>
          </a:bodyPr>
          <a:lstStyle/>
          <a:p>
            <a:r>
              <a:rPr lang="en-US" sz="1800" dirty="0">
                <a:effectLst/>
                <a:latin typeface="Tahoma" panose="020B0604030504040204" pitchFamily="34" charset="0"/>
                <a:ea typeface="Tahoma" panose="020B0604030504040204" pitchFamily="34" charset="0"/>
                <a:cs typeface="Tahoma" panose="020B0604030504040204" pitchFamily="34" charset="0"/>
              </a:rPr>
              <a:t>(All event day concentrations were at or above the 99th percentile values for typical high-concentration days - Cluster 1.)</a:t>
            </a:r>
            <a:endParaRPr lang="en-US" dirty="0"/>
          </a:p>
        </p:txBody>
      </p:sp>
    </p:spTree>
    <p:extLst>
      <p:ext uri="{BB962C8B-B14F-4D97-AF65-F5344CB8AC3E}">
        <p14:creationId xmlns:p14="http://schemas.microsoft.com/office/powerpoint/2010/main" val="1087748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C8CDE-EE3C-4C45-876E-ADBC60138B64}"/>
              </a:ext>
            </a:extLst>
          </p:cNvPr>
          <p:cNvPicPr>
            <a:picLocks noChangeAspect="1"/>
          </p:cNvPicPr>
          <p:nvPr/>
        </p:nvPicPr>
        <p:blipFill rotWithShape="1">
          <a:blip r:embed="rId2">
            <a:extLst>
              <a:ext uri="{28A0092B-C50C-407E-A947-70E740481C1C}">
                <a14:useLocalDpi xmlns:a14="http://schemas.microsoft.com/office/drawing/2010/main" val="0"/>
              </a:ext>
            </a:extLst>
          </a:blip>
          <a:srcRect l="4270"/>
          <a:stretch/>
        </p:blipFill>
        <p:spPr>
          <a:xfrm>
            <a:off x="558351" y="2372404"/>
            <a:ext cx="4444946" cy="3106470"/>
          </a:xfrm>
          <a:prstGeom prst="rect">
            <a:avLst/>
          </a:prstGeom>
          <a:ln>
            <a:solidFill>
              <a:schemeClr val="tx1"/>
            </a:solidFill>
          </a:ln>
        </p:spPr>
      </p:pic>
      <p:sp>
        <p:nvSpPr>
          <p:cNvPr id="14" name="TextBox 13">
            <a:extLst>
              <a:ext uri="{FF2B5EF4-FFF2-40B4-BE49-F238E27FC236}">
                <a16:creationId xmlns:a16="http://schemas.microsoft.com/office/drawing/2014/main" id="{BE06F87A-8FDB-49A1-857C-8C84240B15FD}"/>
              </a:ext>
            </a:extLst>
          </p:cNvPr>
          <p:cNvSpPr txBox="1"/>
          <p:nvPr/>
        </p:nvSpPr>
        <p:spPr>
          <a:xfrm>
            <a:off x="648392" y="356339"/>
            <a:ext cx="3823854" cy="1600438"/>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The Mangum and Bush Fires in AZ likely contributed to June 17, 2020, exceedances at AFA and MAN.  </a:t>
            </a:r>
            <a:r>
              <a:rPr lang="en-US" dirty="0">
                <a:latin typeface="Tahoma" panose="020B0604030504040204" pitchFamily="34" charset="0"/>
                <a:ea typeface="Tahoma" panose="020B0604030504040204" pitchFamily="34" charset="0"/>
                <a:cs typeface="Tahoma" panose="020B0604030504040204" pitchFamily="34" charset="0"/>
              </a:rPr>
              <a:t>Back trajectories (right) support transport of smoke.</a:t>
            </a:r>
          </a:p>
        </p:txBody>
      </p:sp>
      <p:pic>
        <p:nvPicPr>
          <p:cNvPr id="2" name="Picture 1">
            <a:extLst>
              <a:ext uri="{FF2B5EF4-FFF2-40B4-BE49-F238E27FC236}">
                <a16:creationId xmlns:a16="http://schemas.microsoft.com/office/drawing/2014/main" id="{DD242271-888C-B4CA-A60F-F872345AB53E}"/>
              </a:ext>
            </a:extLst>
          </p:cNvPr>
          <p:cNvPicPr>
            <a:picLocks noChangeAspect="1"/>
          </p:cNvPicPr>
          <p:nvPr/>
        </p:nvPicPr>
        <p:blipFill>
          <a:blip r:embed="rId3"/>
          <a:stretch>
            <a:fillRect/>
          </a:stretch>
        </p:blipFill>
        <p:spPr>
          <a:xfrm>
            <a:off x="5350381" y="356339"/>
            <a:ext cx="5956308" cy="2523963"/>
          </a:xfrm>
          <a:prstGeom prst="rect">
            <a:avLst/>
          </a:prstGeom>
        </p:spPr>
      </p:pic>
      <p:pic>
        <p:nvPicPr>
          <p:cNvPr id="3" name="Picture 2">
            <a:extLst>
              <a:ext uri="{FF2B5EF4-FFF2-40B4-BE49-F238E27FC236}">
                <a16:creationId xmlns:a16="http://schemas.microsoft.com/office/drawing/2014/main" id="{0F673AF1-0B05-C88B-6D81-AF4FAD6927C9}"/>
              </a:ext>
            </a:extLst>
          </p:cNvPr>
          <p:cNvPicPr>
            <a:picLocks noChangeAspect="1"/>
          </p:cNvPicPr>
          <p:nvPr/>
        </p:nvPicPr>
        <p:blipFill>
          <a:blip r:embed="rId4"/>
          <a:stretch>
            <a:fillRect/>
          </a:stretch>
        </p:blipFill>
        <p:spPr>
          <a:xfrm>
            <a:off x="5350381" y="2917401"/>
            <a:ext cx="5968501" cy="2786113"/>
          </a:xfrm>
          <a:prstGeom prst="rect">
            <a:avLst/>
          </a:prstGeom>
        </p:spPr>
      </p:pic>
      <p:sp>
        <p:nvSpPr>
          <p:cNvPr id="4" name="TextBox 3">
            <a:extLst>
              <a:ext uri="{FF2B5EF4-FFF2-40B4-BE49-F238E27FC236}">
                <a16:creationId xmlns:a16="http://schemas.microsoft.com/office/drawing/2014/main" id="{3FB05B6C-6474-DF30-C714-C5515E1A0444}"/>
              </a:ext>
            </a:extLst>
          </p:cNvPr>
          <p:cNvSpPr txBox="1"/>
          <p:nvPr/>
        </p:nvSpPr>
        <p:spPr>
          <a:xfrm>
            <a:off x="648392" y="5740613"/>
            <a:ext cx="10687541" cy="646331"/>
          </a:xfrm>
          <a:prstGeom prst="rect">
            <a:avLst/>
          </a:prstGeom>
          <a:noFill/>
        </p:spPr>
        <p:txBody>
          <a:bodyPr wrap="none" rtlCol="0">
            <a:spAutoFit/>
          </a:bodyPr>
          <a:lstStyle/>
          <a:p>
            <a:pPr marL="0" marR="0">
              <a:spcBef>
                <a:spcPts val="0"/>
              </a:spcBef>
            </a:pPr>
            <a:r>
              <a:rPr lang="en-US" sz="1800" dirty="0">
                <a:solidFill>
                  <a:srgbClr val="000000"/>
                </a:solidFill>
                <a:effectLst/>
                <a:latin typeface="Tahoma" panose="020B0604030504040204" pitchFamily="34" charset="0"/>
                <a:ea typeface="Calibri" panose="020F0502020204030204" pitchFamily="34" charset="0"/>
              </a:rPr>
              <a:t>GOES 16 aerosol optical depth (AOD) and smoke mask in pink (lower right) confirm presence of smoke</a:t>
            </a:r>
          </a:p>
          <a:p>
            <a:pPr marL="0" marR="0">
              <a:spcBef>
                <a:spcPts val="0"/>
              </a:spcBef>
            </a:pPr>
            <a:r>
              <a:rPr lang="en-US" sz="1800" dirty="0">
                <a:solidFill>
                  <a:srgbClr val="000000"/>
                </a:solidFill>
                <a:effectLst/>
                <a:latin typeface="Tahoma" panose="020B0604030504040204" pitchFamily="34" charset="0"/>
                <a:ea typeface="Calibri" panose="020F0502020204030204" pitchFamily="34" charset="0"/>
              </a:rPr>
              <a:t>(</a:t>
            </a:r>
            <a:r>
              <a:rPr lang="en-US" sz="1800" u="sng" dirty="0">
                <a:solidFill>
                  <a:srgbClr val="000000"/>
                </a:solidFill>
                <a:effectLst/>
                <a:latin typeface="Tahoma" panose="020B0604030504040204" pitchFamily="34" charset="0"/>
                <a:ea typeface="Calibri" panose="020F0502020204030204" pitchFamily="34" charset="0"/>
                <a:hlinkClick r:id="rId5"/>
              </a:rPr>
              <a:t>https://www.star.nesdis.noaa.gov/smcd/spb/aq/AerosolWatch/</a:t>
            </a:r>
            <a:r>
              <a:rPr lang="en-US" sz="1800" u="sng" dirty="0">
                <a:solidFill>
                  <a:srgbClr val="0563C1"/>
                </a:solidFill>
                <a:effectLst/>
                <a:latin typeface="Tahoma" panose="020B0604030504040204" pitchFamily="34" charset="0"/>
                <a:ea typeface="Calibri" panose="020F0502020204030204" pitchFamily="34" charset="0"/>
              </a:rPr>
              <a:t> ).</a:t>
            </a:r>
            <a:endParaRPr lang="en-US" sz="1800" dirty="0">
              <a:solidFill>
                <a:srgbClr val="000000"/>
              </a:solidFill>
              <a:effectLst/>
              <a:latin typeface="Tahoma" panose="020B0604030504040204" pitchFamily="34" charset="0"/>
              <a:ea typeface="Calibri" panose="020F0502020204030204" pitchFamily="34" charset="0"/>
            </a:endParaRPr>
          </a:p>
        </p:txBody>
      </p:sp>
      <p:sp>
        <p:nvSpPr>
          <p:cNvPr id="8" name="Slide Number Placeholder 7">
            <a:extLst>
              <a:ext uri="{FF2B5EF4-FFF2-40B4-BE49-F238E27FC236}">
                <a16:creationId xmlns:a16="http://schemas.microsoft.com/office/drawing/2014/main" id="{76C881DF-D4AF-FBE8-DD31-D7AEC402150E}"/>
              </a:ext>
            </a:extLst>
          </p:cNvPr>
          <p:cNvSpPr>
            <a:spLocks noGrp="1"/>
          </p:cNvSpPr>
          <p:nvPr>
            <p:ph type="sldNum" sz="quarter" idx="12"/>
          </p:nvPr>
        </p:nvSpPr>
        <p:spPr/>
        <p:txBody>
          <a:bodyPr/>
          <a:lstStyle/>
          <a:p>
            <a:fld id="{D6C86578-D9D8-496B-9C85-56020FB1F1C0}" type="slidenum">
              <a:rPr lang="en-US" smtClean="0"/>
              <a:t>16</a:t>
            </a:fld>
            <a:endParaRPr lang="en-US"/>
          </a:p>
        </p:txBody>
      </p:sp>
    </p:spTree>
    <p:extLst>
      <p:ext uri="{BB962C8B-B14F-4D97-AF65-F5344CB8AC3E}">
        <p14:creationId xmlns:p14="http://schemas.microsoft.com/office/powerpoint/2010/main" val="4247527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B31A-80D9-4D47-A6AF-054779A7F500}"/>
              </a:ext>
            </a:extLst>
          </p:cNvPr>
          <p:cNvSpPr>
            <a:spLocks noGrp="1"/>
          </p:cNvSpPr>
          <p:nvPr>
            <p:ph type="title"/>
          </p:nvPr>
        </p:nvSpPr>
        <p:spPr>
          <a:xfrm>
            <a:off x="838200" y="575518"/>
            <a:ext cx="10515600" cy="1325563"/>
          </a:xfrm>
        </p:spPr>
        <p:txBody>
          <a:bodyPr>
            <a:no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Analysis of MODIS Aerosol Optical Depth (AOD), HMS Fires, Wind Streamlines, Forward Trajectories, HRRR Near-Surface Smoke, and  TROPOMI CO for August 21-25, 2020</a:t>
            </a:r>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i="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5A8DDF5-4900-4516-AB43-CA182FDF5A88}"/>
              </a:ext>
            </a:extLst>
          </p:cNvPr>
          <p:cNvSpPr>
            <a:spLocks noGrp="1"/>
          </p:cNvSpPr>
          <p:nvPr>
            <p:ph idx="1"/>
          </p:nvPr>
        </p:nvSpPr>
        <p:spPr/>
        <p:txBody>
          <a:bodyPr>
            <a:normAutofit/>
          </a:bodyPr>
          <a:lstStyle/>
          <a:p>
            <a:r>
              <a:rPr lang="en-US" sz="1800" dirty="0">
                <a:latin typeface="Tahoma" panose="020B0604030504040204" pitchFamily="34" charset="0"/>
                <a:ea typeface="Tahoma" panose="020B0604030504040204" pitchFamily="34" charset="0"/>
                <a:cs typeface="Tahoma" panose="020B0604030504040204" pitchFamily="34" charset="0"/>
              </a:rPr>
              <a:t>HYSPLIT forward trajectories computed for a source matrix that covers the region of California with the largest fires during the period.</a:t>
            </a:r>
          </a:p>
          <a:p>
            <a:r>
              <a:rPr lang="en-US" sz="1800" dirty="0">
                <a:latin typeface="Tahoma" panose="020B0604030504040204" pitchFamily="34" charset="0"/>
                <a:ea typeface="Tahoma" panose="020B0604030504040204" pitchFamily="34" charset="0"/>
                <a:cs typeface="Tahoma" panose="020B0604030504040204" pitchFamily="34" charset="0"/>
              </a:rPr>
              <a:t>Experimentation with HYSPLIT showed that trajectories at 3000 AGL meters were probably most representative of long-range transport.</a:t>
            </a:r>
          </a:p>
          <a:p>
            <a:r>
              <a:rPr lang="en-US" sz="1800" dirty="0">
                <a:latin typeface="Tahoma" panose="020B0604030504040204" pitchFamily="34" charset="0"/>
                <a:ea typeface="Tahoma" panose="020B0604030504040204" pitchFamily="34" charset="0"/>
                <a:cs typeface="Tahoma" panose="020B0604030504040204" pitchFamily="34" charset="0"/>
              </a:rPr>
              <a:t>California fires on August 18-20 seem to have the greatest influence on August 21-25 air quality in Colorado Springs. Local recirculation and residual smoke sustained smoke later in the period.</a:t>
            </a:r>
          </a:p>
          <a:p>
            <a:r>
              <a:rPr lang="en-US" sz="1800" dirty="0">
                <a:latin typeface="Tahoma" panose="020B0604030504040204" pitchFamily="34" charset="0"/>
                <a:ea typeface="Tahoma" panose="020B0604030504040204" pitchFamily="34" charset="0"/>
                <a:cs typeface="Tahoma" panose="020B0604030504040204" pitchFamily="34" charset="0"/>
              </a:rPr>
              <a:t>From August 21-23, the active transport of smoke shifted well north of Colorado, and there is no evidence that significant quantities of new smoke arrived from California after August 20.</a:t>
            </a:r>
          </a:p>
          <a:p>
            <a:r>
              <a:rPr lang="en-US" sz="1800" dirty="0">
                <a:latin typeface="Tahoma" panose="020B0604030504040204" pitchFamily="34" charset="0"/>
                <a:ea typeface="Tahoma" panose="020B0604030504040204" pitchFamily="34" charset="0"/>
                <a:cs typeface="Tahoma" panose="020B0604030504040204" pitchFamily="34" charset="0"/>
              </a:rPr>
              <a:t>Q/D estimates for California fires should be based on August 18-20 emissions, </a:t>
            </a:r>
            <a:r>
              <a:rPr lang="en-US" sz="1800" b="1" i="1" dirty="0">
                <a:latin typeface="Tahoma" panose="020B0604030504040204" pitchFamily="34" charset="0"/>
                <a:ea typeface="Tahoma" panose="020B0604030504040204" pitchFamily="34" charset="0"/>
                <a:cs typeface="Tahoma" panose="020B0604030504040204" pitchFamily="34" charset="0"/>
              </a:rPr>
              <a:t>but we opted for a Tier 3 analysis for the six 2020 smoke events in Colorado Springs instead.</a:t>
            </a:r>
          </a:p>
          <a:p>
            <a:r>
              <a:rPr lang="en-US" sz="1800" dirty="0">
                <a:latin typeface="Tahoma" panose="020B0604030504040204" pitchFamily="34" charset="0"/>
                <a:ea typeface="Tahoma" panose="020B0604030504040204" pitchFamily="34" charset="0"/>
                <a:cs typeface="Tahoma" panose="020B0604030504040204" pitchFamily="34" charset="0"/>
              </a:rPr>
              <a:t>A draft demonstration document has been completed for these six days. Regression models, K-means cluster analysis, percentile analyses, estimated smoke impacts, and a storyboard analysis of the broad impacts of smoke form the basis of the demonstration.</a:t>
            </a:r>
          </a:p>
        </p:txBody>
      </p:sp>
      <p:sp>
        <p:nvSpPr>
          <p:cNvPr id="5" name="Slide Number Placeholder 4">
            <a:extLst>
              <a:ext uri="{FF2B5EF4-FFF2-40B4-BE49-F238E27FC236}">
                <a16:creationId xmlns:a16="http://schemas.microsoft.com/office/drawing/2014/main" id="{F9E83384-3565-839D-5017-8868E7E15524}"/>
              </a:ext>
            </a:extLst>
          </p:cNvPr>
          <p:cNvSpPr>
            <a:spLocks noGrp="1"/>
          </p:cNvSpPr>
          <p:nvPr>
            <p:ph type="sldNum" sz="quarter" idx="12"/>
          </p:nvPr>
        </p:nvSpPr>
        <p:spPr/>
        <p:txBody>
          <a:bodyPr/>
          <a:lstStyle/>
          <a:p>
            <a:fld id="{D6C86578-D9D8-496B-9C85-56020FB1F1C0}" type="slidenum">
              <a:rPr lang="en-US" smtClean="0"/>
              <a:t>17</a:t>
            </a:fld>
            <a:endParaRPr lang="en-US"/>
          </a:p>
        </p:txBody>
      </p:sp>
    </p:spTree>
    <p:extLst>
      <p:ext uri="{BB962C8B-B14F-4D97-AF65-F5344CB8AC3E}">
        <p14:creationId xmlns:p14="http://schemas.microsoft.com/office/powerpoint/2010/main" val="3505534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DF378B06-20DC-4ABA-9CC7-61C58EBE9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054" y="578769"/>
            <a:ext cx="6271562" cy="4617720"/>
          </a:xfrm>
          <a:prstGeom prst="rect">
            <a:avLst/>
          </a:prstGeom>
        </p:spPr>
      </p:pic>
      <p:pic>
        <p:nvPicPr>
          <p:cNvPr id="7" name="Picture 6" descr="Map&#10;&#10;Description automatically generated">
            <a:extLst>
              <a:ext uri="{FF2B5EF4-FFF2-40B4-BE49-F238E27FC236}">
                <a16:creationId xmlns:a16="http://schemas.microsoft.com/office/drawing/2014/main" id="{A1CC9864-FBCB-45EF-B142-DF458F2C8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016" y="448056"/>
            <a:ext cx="2395984" cy="2980944"/>
          </a:xfrm>
          <a:prstGeom prst="rect">
            <a:avLst/>
          </a:prstGeom>
        </p:spPr>
      </p:pic>
      <p:pic>
        <p:nvPicPr>
          <p:cNvPr id="9" name="Picture 8" descr="Diagram&#10;&#10;Description automatically generated">
            <a:extLst>
              <a:ext uri="{FF2B5EF4-FFF2-40B4-BE49-F238E27FC236}">
                <a16:creationId xmlns:a16="http://schemas.microsoft.com/office/drawing/2014/main" id="{28103504-ADF0-4D5E-BD08-4A3492619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590" y="448056"/>
            <a:ext cx="2405124" cy="2980944"/>
          </a:xfrm>
          <a:prstGeom prst="rect">
            <a:avLst/>
          </a:prstGeom>
        </p:spPr>
      </p:pic>
      <p:pic>
        <p:nvPicPr>
          <p:cNvPr id="17" name="Picture 16" descr="Diagram&#10;&#10;Description automatically generated">
            <a:extLst>
              <a:ext uri="{FF2B5EF4-FFF2-40B4-BE49-F238E27FC236}">
                <a16:creationId xmlns:a16="http://schemas.microsoft.com/office/drawing/2014/main" id="{005084CD-124E-440D-B201-F7B2D080E7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016" y="3525649"/>
            <a:ext cx="2395984" cy="2980944"/>
          </a:xfrm>
          <a:prstGeom prst="rect">
            <a:avLst/>
          </a:prstGeom>
        </p:spPr>
      </p:pic>
      <p:sp>
        <p:nvSpPr>
          <p:cNvPr id="20" name="TextBox 19">
            <a:extLst>
              <a:ext uri="{FF2B5EF4-FFF2-40B4-BE49-F238E27FC236}">
                <a16:creationId xmlns:a16="http://schemas.microsoft.com/office/drawing/2014/main" id="{5D3D77FF-917B-4101-97E6-A441D2DD6968}"/>
              </a:ext>
            </a:extLst>
          </p:cNvPr>
          <p:cNvSpPr txBox="1"/>
          <p:nvPr/>
        </p:nvSpPr>
        <p:spPr>
          <a:xfrm>
            <a:off x="461054" y="5185547"/>
            <a:ext cx="6145710" cy="1200329"/>
          </a:xfrm>
          <a:prstGeom prst="rect">
            <a:avLst/>
          </a:prstGeom>
          <a:noFill/>
        </p:spPr>
        <p:txBody>
          <a:bodyPr wrap="square" rtlCol="0">
            <a:spAutoFit/>
          </a:bodyPr>
          <a:lstStyle/>
          <a:p>
            <a:pPr algn="ctr"/>
            <a:r>
              <a:rPr lang="en-US" u="sng" dirty="0">
                <a:latin typeface="Tahoma" panose="020B0604030504040204" pitchFamily="34" charset="0"/>
                <a:ea typeface="Tahoma" panose="020B0604030504040204" pitchFamily="34" charset="0"/>
                <a:cs typeface="Tahoma" panose="020B0604030504040204" pitchFamily="34" charset="0"/>
              </a:rPr>
              <a:t>August 23, 2020</a:t>
            </a:r>
          </a:p>
          <a:p>
            <a:r>
              <a:rPr lang="en-US" dirty="0">
                <a:latin typeface="Tahoma" panose="020B0604030504040204" pitchFamily="34" charset="0"/>
                <a:ea typeface="Tahoma" panose="020B0604030504040204" pitchFamily="34" charset="0"/>
                <a:cs typeface="Tahoma" panose="020B0604030504040204" pitchFamily="34" charset="0"/>
              </a:rPr>
              <a:t>MODIS AOD above 0.3 as an objective measure of smoke density, contributions in Colorado from CA fires on August </a:t>
            </a:r>
          </a:p>
          <a:p>
            <a:r>
              <a:rPr lang="en-US" dirty="0">
                <a:latin typeface="Tahoma" panose="020B0604030504040204" pitchFamily="34" charset="0"/>
                <a:ea typeface="Tahoma" panose="020B0604030504040204" pitchFamily="34" charset="0"/>
                <a:cs typeface="Tahoma" panose="020B0604030504040204" pitchFamily="34" charset="0"/>
              </a:rPr>
              <a:t>19 and 20.</a:t>
            </a:r>
          </a:p>
        </p:txBody>
      </p:sp>
      <p:sp>
        <p:nvSpPr>
          <p:cNvPr id="21" name="TextBox 20">
            <a:extLst>
              <a:ext uri="{FF2B5EF4-FFF2-40B4-BE49-F238E27FC236}">
                <a16:creationId xmlns:a16="http://schemas.microsoft.com/office/drawing/2014/main" id="{52805B5A-AA0D-4480-9204-C6AD156F6469}"/>
              </a:ext>
            </a:extLst>
          </p:cNvPr>
          <p:cNvSpPr txBox="1"/>
          <p:nvPr/>
        </p:nvSpPr>
        <p:spPr>
          <a:xfrm>
            <a:off x="9374590" y="3931299"/>
            <a:ext cx="2504518" cy="2308324"/>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Forward trajectories at 3000 meters from a matrix of N CA sites.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August 21 does not</a:t>
            </a:r>
          </a:p>
          <a:p>
            <a:r>
              <a:rPr lang="en-US" dirty="0">
                <a:latin typeface="Tahoma" panose="020B0604030504040204" pitchFamily="34" charset="0"/>
                <a:ea typeface="Tahoma" panose="020B0604030504040204" pitchFamily="34" charset="0"/>
                <a:cs typeface="Tahoma" panose="020B0604030504040204" pitchFamily="34" charset="0"/>
              </a:rPr>
              <a:t>directly contribute to</a:t>
            </a:r>
          </a:p>
          <a:p>
            <a:r>
              <a:rPr lang="en-US" dirty="0">
                <a:latin typeface="Tahoma" panose="020B0604030504040204" pitchFamily="34" charset="0"/>
                <a:ea typeface="Tahoma" panose="020B0604030504040204" pitchFamily="34" charset="0"/>
                <a:cs typeface="Tahoma" panose="020B0604030504040204" pitchFamily="34" charset="0"/>
              </a:rPr>
              <a:t>any day during the Aug 21-25 event.</a:t>
            </a:r>
          </a:p>
        </p:txBody>
      </p:sp>
      <p:sp>
        <p:nvSpPr>
          <p:cNvPr id="3" name="Slide Number Placeholder 2">
            <a:extLst>
              <a:ext uri="{FF2B5EF4-FFF2-40B4-BE49-F238E27FC236}">
                <a16:creationId xmlns:a16="http://schemas.microsoft.com/office/drawing/2014/main" id="{161F3B1E-B17C-B685-6B5F-E3C6F1693B8B}"/>
              </a:ext>
            </a:extLst>
          </p:cNvPr>
          <p:cNvSpPr>
            <a:spLocks noGrp="1"/>
          </p:cNvSpPr>
          <p:nvPr>
            <p:ph type="sldNum" sz="quarter" idx="12"/>
          </p:nvPr>
        </p:nvSpPr>
        <p:spPr/>
        <p:txBody>
          <a:bodyPr/>
          <a:lstStyle/>
          <a:p>
            <a:fld id="{D6C86578-D9D8-496B-9C85-56020FB1F1C0}" type="slidenum">
              <a:rPr lang="en-US" smtClean="0"/>
              <a:t>18</a:t>
            </a:fld>
            <a:endParaRPr lang="en-US"/>
          </a:p>
        </p:txBody>
      </p:sp>
    </p:spTree>
    <p:extLst>
      <p:ext uri="{BB962C8B-B14F-4D97-AF65-F5344CB8AC3E}">
        <p14:creationId xmlns:p14="http://schemas.microsoft.com/office/powerpoint/2010/main" val="153658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8A7B-BA87-11B2-EF2C-9CB293E5EFE2}"/>
              </a:ext>
            </a:extLst>
          </p:cNvPr>
          <p:cNvSpPr>
            <a:spLocks noGrp="1"/>
          </p:cNvSpPr>
          <p:nvPr>
            <p:ph type="title"/>
          </p:nvPr>
        </p:nvSpPr>
        <p:spPr>
          <a:xfrm>
            <a:off x="1377834" y="828668"/>
            <a:ext cx="9436331" cy="1325563"/>
          </a:xfrm>
        </p:spPr>
        <p:txBody>
          <a:bodyPr>
            <a:norm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Mapping Daily Max 8-hour O3 and MODIS AOD Provides Evidence of Smoke Impacts on O3</a:t>
            </a:r>
          </a:p>
        </p:txBody>
      </p:sp>
      <p:pic>
        <p:nvPicPr>
          <p:cNvPr id="5" name="Content Placeholder 4">
            <a:extLst>
              <a:ext uri="{FF2B5EF4-FFF2-40B4-BE49-F238E27FC236}">
                <a16:creationId xmlns:a16="http://schemas.microsoft.com/office/drawing/2014/main" id="{CE940A67-3997-DAB0-A13E-6F7919022CA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631" t="42445" r="35209" b="22006"/>
          <a:stretch/>
        </p:blipFill>
        <p:spPr>
          <a:xfrm>
            <a:off x="269026" y="2319252"/>
            <a:ext cx="5826974" cy="3300152"/>
          </a:xfrm>
          <a:prstGeom prst="rect">
            <a:avLst/>
          </a:prstGeom>
        </p:spPr>
      </p:pic>
      <p:sp>
        <p:nvSpPr>
          <p:cNvPr id="4" name="Slide Number Placeholder 3">
            <a:extLst>
              <a:ext uri="{FF2B5EF4-FFF2-40B4-BE49-F238E27FC236}">
                <a16:creationId xmlns:a16="http://schemas.microsoft.com/office/drawing/2014/main" id="{B5CC939D-074F-E693-93CA-185E6E9AC25B}"/>
              </a:ext>
            </a:extLst>
          </p:cNvPr>
          <p:cNvSpPr>
            <a:spLocks noGrp="1"/>
          </p:cNvSpPr>
          <p:nvPr>
            <p:ph type="sldNum" sz="quarter" idx="12"/>
          </p:nvPr>
        </p:nvSpPr>
        <p:spPr/>
        <p:txBody>
          <a:bodyPr/>
          <a:lstStyle/>
          <a:p>
            <a:fld id="{D6C86578-D9D8-496B-9C85-56020FB1F1C0}" type="slidenum">
              <a:rPr lang="en-US" smtClean="0"/>
              <a:t>19</a:t>
            </a:fld>
            <a:endParaRPr lang="en-US"/>
          </a:p>
        </p:txBody>
      </p:sp>
      <p:pic>
        <p:nvPicPr>
          <p:cNvPr id="7" name="Picture 6" descr="Graphical user interface, text&#10;&#10;Description automatically generated">
            <a:extLst>
              <a:ext uri="{FF2B5EF4-FFF2-40B4-BE49-F238E27FC236}">
                <a16:creationId xmlns:a16="http://schemas.microsoft.com/office/drawing/2014/main" id="{78AE875A-7E51-DDD2-4C7E-1FC3CE651518}"/>
              </a:ext>
            </a:extLst>
          </p:cNvPr>
          <p:cNvPicPr>
            <a:picLocks noChangeAspect="1"/>
          </p:cNvPicPr>
          <p:nvPr/>
        </p:nvPicPr>
        <p:blipFill rotWithShape="1">
          <a:blip r:embed="rId3">
            <a:extLst>
              <a:ext uri="{28A0092B-C50C-407E-A947-70E740481C1C}">
                <a14:useLocalDpi xmlns:a14="http://schemas.microsoft.com/office/drawing/2010/main" val="0"/>
              </a:ext>
            </a:extLst>
          </a:blip>
          <a:srcRect l="29190" t="42173" r="35055" b="21589"/>
          <a:stretch/>
        </p:blipFill>
        <p:spPr>
          <a:xfrm>
            <a:off x="6096000" y="2281845"/>
            <a:ext cx="5738755" cy="3374966"/>
          </a:xfrm>
          <a:prstGeom prst="rect">
            <a:avLst/>
          </a:prstGeom>
        </p:spPr>
      </p:pic>
      <p:sp>
        <p:nvSpPr>
          <p:cNvPr id="8" name="TextBox 7">
            <a:extLst>
              <a:ext uri="{FF2B5EF4-FFF2-40B4-BE49-F238E27FC236}">
                <a16:creationId xmlns:a16="http://schemas.microsoft.com/office/drawing/2014/main" id="{85CFB836-FAD4-46CD-C5F3-99D4B1E650A3}"/>
              </a:ext>
            </a:extLst>
          </p:cNvPr>
          <p:cNvSpPr txBox="1"/>
          <p:nvPr/>
        </p:nvSpPr>
        <p:spPr>
          <a:xfrm>
            <a:off x="2227812" y="5874631"/>
            <a:ext cx="8139408" cy="400110"/>
          </a:xfrm>
          <a:prstGeom prst="rect">
            <a:avLst/>
          </a:prstGeom>
          <a:noFill/>
        </p:spPr>
        <p:txBody>
          <a:bodyPr wrap="non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August 22, 2020                                                  August 23, 2020</a:t>
            </a:r>
          </a:p>
        </p:txBody>
      </p:sp>
    </p:spTree>
    <p:extLst>
      <p:ext uri="{BB962C8B-B14F-4D97-AF65-F5344CB8AC3E}">
        <p14:creationId xmlns:p14="http://schemas.microsoft.com/office/powerpoint/2010/main" val="3996355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928307-D90D-9297-0259-9F01A0728E27}"/>
              </a:ext>
            </a:extLst>
          </p:cNvPr>
          <p:cNvPicPr>
            <a:picLocks noGrp="1" noChangeAspect="1"/>
          </p:cNvPicPr>
          <p:nvPr>
            <p:ph idx="1"/>
          </p:nvPr>
        </p:nvPicPr>
        <p:blipFill>
          <a:blip r:embed="rId2"/>
          <a:stretch>
            <a:fillRect/>
          </a:stretch>
        </p:blipFill>
        <p:spPr>
          <a:xfrm>
            <a:off x="1247477" y="360227"/>
            <a:ext cx="9697045" cy="5730072"/>
          </a:xfrm>
          <a:prstGeom prst="rect">
            <a:avLst/>
          </a:prstGeom>
        </p:spPr>
      </p:pic>
      <p:sp>
        <p:nvSpPr>
          <p:cNvPr id="5" name="TextBox 4">
            <a:extLst>
              <a:ext uri="{FF2B5EF4-FFF2-40B4-BE49-F238E27FC236}">
                <a16:creationId xmlns:a16="http://schemas.microsoft.com/office/drawing/2014/main" id="{BDD52FED-F09A-A686-69A2-2C40DE271A03}"/>
              </a:ext>
            </a:extLst>
          </p:cNvPr>
          <p:cNvSpPr txBox="1"/>
          <p:nvPr/>
        </p:nvSpPr>
        <p:spPr>
          <a:xfrm>
            <a:off x="2872629" y="6117984"/>
            <a:ext cx="6446740" cy="384721"/>
          </a:xfrm>
          <a:prstGeom prst="rect">
            <a:avLst/>
          </a:prstGeom>
          <a:noFill/>
        </p:spPr>
        <p:txBody>
          <a:bodyPr wrap="square" rtlCol="0">
            <a:spAutoFit/>
          </a:bodyPr>
          <a:lstStyle/>
          <a:p>
            <a:r>
              <a:rPr lang="en-US" sz="1900" dirty="0">
                <a:latin typeface="Tahoma" panose="020B0604030504040204" pitchFamily="34" charset="0"/>
                <a:ea typeface="Tahoma" panose="020B0604030504040204" pitchFamily="34" charset="0"/>
                <a:cs typeface="Tahoma" panose="020B0604030504040204" pitchFamily="34" charset="0"/>
              </a:rPr>
              <a:t>Some of the Colorado O3 sites considered in our analyses.</a:t>
            </a:r>
          </a:p>
        </p:txBody>
      </p:sp>
      <p:sp>
        <p:nvSpPr>
          <p:cNvPr id="7" name="Slide Number Placeholder 6">
            <a:extLst>
              <a:ext uri="{FF2B5EF4-FFF2-40B4-BE49-F238E27FC236}">
                <a16:creationId xmlns:a16="http://schemas.microsoft.com/office/drawing/2014/main" id="{4BF5E50B-EB11-D099-247B-C6C4585861EC}"/>
              </a:ext>
            </a:extLst>
          </p:cNvPr>
          <p:cNvSpPr>
            <a:spLocks noGrp="1"/>
          </p:cNvSpPr>
          <p:nvPr>
            <p:ph type="sldNum" sz="quarter" idx="12"/>
          </p:nvPr>
        </p:nvSpPr>
        <p:spPr/>
        <p:txBody>
          <a:bodyPr/>
          <a:lstStyle/>
          <a:p>
            <a:fld id="{D6C86578-D9D8-496B-9C85-56020FB1F1C0}" type="slidenum">
              <a:rPr lang="en-US" smtClean="0"/>
              <a:t>2</a:t>
            </a:fld>
            <a:endParaRPr lang="en-US"/>
          </a:p>
        </p:txBody>
      </p:sp>
    </p:spTree>
    <p:extLst>
      <p:ext uri="{BB962C8B-B14F-4D97-AF65-F5344CB8AC3E}">
        <p14:creationId xmlns:p14="http://schemas.microsoft.com/office/powerpoint/2010/main" val="3154709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E56F2BFE-8C70-4119-BE5D-283A8C750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56" y="1203051"/>
            <a:ext cx="5029200" cy="3192981"/>
          </a:xfrm>
          <a:prstGeom prst="rect">
            <a:avLst/>
          </a:prstGeom>
        </p:spPr>
      </p:pic>
      <p:sp>
        <p:nvSpPr>
          <p:cNvPr id="4" name="TextBox 3">
            <a:extLst>
              <a:ext uri="{FF2B5EF4-FFF2-40B4-BE49-F238E27FC236}">
                <a16:creationId xmlns:a16="http://schemas.microsoft.com/office/drawing/2014/main" id="{2C708E98-7FA7-400D-8C21-AEBC8EFCEAD6}"/>
              </a:ext>
            </a:extLst>
          </p:cNvPr>
          <p:cNvSpPr txBox="1"/>
          <p:nvPr/>
        </p:nvSpPr>
        <p:spPr>
          <a:xfrm>
            <a:off x="563614" y="4840276"/>
            <a:ext cx="4931283"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Mean NARR 700 mb (~3000 meters) wind streamlines for August 23, 2020, showing active transport well north of Colorado.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https://psl.noaa.gov/cgi-bin/data/narr/plotday.pl</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Map&#10;&#10;Description automatically generated">
            <a:extLst>
              <a:ext uri="{FF2B5EF4-FFF2-40B4-BE49-F238E27FC236}">
                <a16:creationId xmlns:a16="http://schemas.microsoft.com/office/drawing/2014/main" id="{28B7D62C-A414-4256-B95A-9513719E8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60" y="881255"/>
            <a:ext cx="5486400" cy="3836575"/>
          </a:xfrm>
          <a:prstGeom prst="rect">
            <a:avLst/>
          </a:prstGeom>
        </p:spPr>
      </p:pic>
      <p:sp>
        <p:nvSpPr>
          <p:cNvPr id="2" name="TextBox 1">
            <a:extLst>
              <a:ext uri="{FF2B5EF4-FFF2-40B4-BE49-F238E27FC236}">
                <a16:creationId xmlns:a16="http://schemas.microsoft.com/office/drawing/2014/main" id="{645CD820-1D8E-D242-4ABE-46F6D2E1F1D1}"/>
              </a:ext>
            </a:extLst>
          </p:cNvPr>
          <p:cNvSpPr txBox="1"/>
          <p:nvPr/>
        </p:nvSpPr>
        <p:spPr>
          <a:xfrm>
            <a:off x="5911372" y="4840277"/>
            <a:ext cx="5820845"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HRRR model near-surface smoke PM2.5 concentrations provide evidence that transport and mixing would have brought residual smoke to the surface. </a:t>
            </a:r>
            <a:r>
              <a:rPr lang="en-US" dirty="0">
                <a:ea typeface="Tahoma" panose="020B0604030504040204" pitchFamily="34" charset="0"/>
                <a:cs typeface="Tahoma" panose="020B0604030504040204" pitchFamily="34" charset="0"/>
                <a:hlinkClick r:id="rId5"/>
              </a:rPr>
              <a:t>https://rapidrefresh.noaa.gov/hrrr/HRRRsmokeold/</a:t>
            </a:r>
            <a:r>
              <a:rPr lang="en-US" dirty="0">
                <a:ea typeface="Tahoma" panose="020B0604030504040204" pitchFamily="34" charset="0"/>
                <a:cs typeface="Tahoma" panose="020B0604030504040204" pitchFamily="34" charset="0"/>
              </a:rPr>
              <a:t> </a:t>
            </a:r>
          </a:p>
        </p:txBody>
      </p:sp>
      <p:sp>
        <p:nvSpPr>
          <p:cNvPr id="7" name="Slide Number Placeholder 6">
            <a:extLst>
              <a:ext uri="{FF2B5EF4-FFF2-40B4-BE49-F238E27FC236}">
                <a16:creationId xmlns:a16="http://schemas.microsoft.com/office/drawing/2014/main" id="{36187579-6FD6-1B70-CBFE-79C93969CF4F}"/>
              </a:ext>
            </a:extLst>
          </p:cNvPr>
          <p:cNvSpPr>
            <a:spLocks noGrp="1"/>
          </p:cNvSpPr>
          <p:nvPr>
            <p:ph type="sldNum" sz="quarter" idx="12"/>
          </p:nvPr>
        </p:nvSpPr>
        <p:spPr/>
        <p:txBody>
          <a:bodyPr/>
          <a:lstStyle/>
          <a:p>
            <a:fld id="{D6C86578-D9D8-496B-9C85-56020FB1F1C0}" type="slidenum">
              <a:rPr lang="en-US" smtClean="0"/>
              <a:t>20</a:t>
            </a:fld>
            <a:endParaRPr lang="en-US"/>
          </a:p>
        </p:txBody>
      </p:sp>
    </p:spTree>
    <p:extLst>
      <p:ext uri="{BB962C8B-B14F-4D97-AF65-F5344CB8AC3E}">
        <p14:creationId xmlns:p14="http://schemas.microsoft.com/office/powerpoint/2010/main" val="2914632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A4C9E6-248E-48EB-A467-FA97A2E4BFB1}"/>
              </a:ext>
            </a:extLst>
          </p:cNvPr>
          <p:cNvPicPr>
            <a:picLocks noChangeAspect="1"/>
          </p:cNvPicPr>
          <p:nvPr/>
        </p:nvPicPr>
        <p:blipFill>
          <a:blip r:embed="rId2"/>
          <a:stretch>
            <a:fillRect/>
          </a:stretch>
        </p:blipFill>
        <p:spPr>
          <a:xfrm>
            <a:off x="1448565" y="805713"/>
            <a:ext cx="9144000" cy="4389120"/>
          </a:xfrm>
          <a:prstGeom prst="rect">
            <a:avLst/>
          </a:prstGeom>
        </p:spPr>
      </p:pic>
      <p:sp>
        <p:nvSpPr>
          <p:cNvPr id="5" name="TextBox 4">
            <a:extLst>
              <a:ext uri="{FF2B5EF4-FFF2-40B4-BE49-F238E27FC236}">
                <a16:creationId xmlns:a16="http://schemas.microsoft.com/office/drawing/2014/main" id="{A8F0DCF7-9863-4C28-B844-E76B13D4D7DD}"/>
              </a:ext>
            </a:extLst>
          </p:cNvPr>
          <p:cNvSpPr txBox="1"/>
          <p:nvPr/>
        </p:nvSpPr>
        <p:spPr>
          <a:xfrm>
            <a:off x="1448565" y="5405956"/>
            <a:ext cx="9274853" cy="923330"/>
          </a:xfrm>
          <a:prstGeom prst="rect">
            <a:avLst/>
          </a:prstGeom>
          <a:noFill/>
        </p:spPr>
        <p:txBody>
          <a:bodyPr wrap="squar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August 23 TROPOMI satellite CO from NASA – NCAR ACOM Worldview site.  </a:t>
            </a:r>
          </a:p>
          <a:p>
            <a:pPr algn="ctr"/>
            <a:r>
              <a:rPr lang="en-US" dirty="0">
                <a:latin typeface="Tahoma" panose="020B0604030504040204" pitchFamily="34" charset="0"/>
                <a:ea typeface="Tahoma" panose="020B0604030504040204" pitchFamily="34" charset="0"/>
                <a:cs typeface="Tahoma" panose="020B0604030504040204" pitchFamily="34" charset="0"/>
              </a:rPr>
              <a:t>MODIS AOD &gt; 0.3 and TROPOMI CO footprints matched almost perfectly on every day from August 18-25, 2021.</a:t>
            </a:r>
          </a:p>
        </p:txBody>
      </p:sp>
      <p:sp>
        <p:nvSpPr>
          <p:cNvPr id="3" name="Slide Number Placeholder 2">
            <a:extLst>
              <a:ext uri="{FF2B5EF4-FFF2-40B4-BE49-F238E27FC236}">
                <a16:creationId xmlns:a16="http://schemas.microsoft.com/office/drawing/2014/main" id="{9DDAE769-0D82-10A1-D11E-996E54451136}"/>
              </a:ext>
            </a:extLst>
          </p:cNvPr>
          <p:cNvSpPr>
            <a:spLocks noGrp="1"/>
          </p:cNvSpPr>
          <p:nvPr>
            <p:ph type="sldNum" sz="quarter" idx="12"/>
          </p:nvPr>
        </p:nvSpPr>
        <p:spPr/>
        <p:txBody>
          <a:bodyPr/>
          <a:lstStyle/>
          <a:p>
            <a:fld id="{D6C86578-D9D8-496B-9C85-56020FB1F1C0}" type="slidenum">
              <a:rPr lang="en-US" smtClean="0"/>
              <a:t>21</a:t>
            </a:fld>
            <a:endParaRPr lang="en-US" dirty="0"/>
          </a:p>
        </p:txBody>
      </p:sp>
    </p:spTree>
    <p:extLst>
      <p:ext uri="{BB962C8B-B14F-4D97-AF65-F5344CB8AC3E}">
        <p14:creationId xmlns:p14="http://schemas.microsoft.com/office/powerpoint/2010/main" val="453152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4EB5-0CEC-90C0-9C5C-ABE8BA31C9BB}"/>
              </a:ext>
            </a:extLst>
          </p:cNvPr>
          <p:cNvSpPr>
            <a:spLocks noGrp="1"/>
          </p:cNvSpPr>
          <p:nvPr>
            <p:ph type="title"/>
          </p:nvPr>
        </p:nvSpPr>
        <p:spPr/>
        <p:txBody>
          <a:bodyPr>
            <a:norm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Data and Websites Useful for Screening Days for Smoke-Ozone Event Flags</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(All sites allow access to archived data.)</a:t>
            </a:r>
          </a:p>
        </p:txBody>
      </p:sp>
      <p:sp>
        <p:nvSpPr>
          <p:cNvPr id="3" name="Content Placeholder 2">
            <a:extLst>
              <a:ext uri="{FF2B5EF4-FFF2-40B4-BE49-F238E27FC236}">
                <a16:creationId xmlns:a16="http://schemas.microsoft.com/office/drawing/2014/main" id="{D44570B7-17F2-A586-34A6-B1F8D5C79A4F}"/>
              </a:ext>
            </a:extLst>
          </p:cNvPr>
          <p:cNvSpPr>
            <a:spLocks noGrp="1"/>
          </p:cNvSpPr>
          <p:nvPr>
            <p:ph idx="1"/>
          </p:nvPr>
        </p:nvSpPr>
        <p:spPr>
          <a:xfrm>
            <a:off x="838200" y="1752797"/>
            <a:ext cx="10515600" cy="4351338"/>
          </a:xfrm>
        </p:spPr>
        <p:txBody>
          <a:bodyPr>
            <a:normAutofit fontScale="85000" lnSpcReduction="10000"/>
          </a:bodyPr>
          <a:lstStyle/>
          <a:p>
            <a:r>
              <a:rPr lang="en-US" sz="1900" dirty="0" err="1">
                <a:latin typeface="Tahoma" panose="020B0604030504040204" pitchFamily="34" charset="0"/>
                <a:ea typeface="Tahoma" panose="020B0604030504040204" pitchFamily="34" charset="0"/>
                <a:cs typeface="Tahoma" panose="020B0604030504040204" pitchFamily="34" charset="0"/>
              </a:rPr>
              <a:t>AerosolWatch</a:t>
            </a:r>
            <a:r>
              <a:rPr lang="en-US" sz="1900" dirty="0">
                <a:latin typeface="Tahoma" panose="020B0604030504040204" pitchFamily="34" charset="0"/>
                <a:ea typeface="Tahoma" panose="020B0604030504040204" pitchFamily="34" charset="0"/>
                <a:cs typeface="Tahoma" panose="020B0604030504040204" pitchFamily="34" charset="0"/>
              </a:rPr>
              <a:t> site: GOES and VIIRS visible imagery, satellite aerosol optical depth (AOD), fire detections, smoke masks, and TROPOMI satellite CO beginning in 2022: </a:t>
            </a:r>
            <a:r>
              <a:rPr lang="en-US" sz="1900" dirty="0">
                <a:latin typeface="Tahoma" panose="020B0604030504040204" pitchFamily="34" charset="0"/>
                <a:ea typeface="Tahoma" panose="020B0604030504040204" pitchFamily="34" charset="0"/>
                <a:cs typeface="Tahoma" panose="020B0604030504040204" pitchFamily="34" charset="0"/>
                <a:hlinkClick r:id="rId2"/>
              </a:rPr>
              <a:t>https://www.star.nesdis.noaa.gov/smcd/spb/aq/AerosolWatch/</a:t>
            </a:r>
            <a:r>
              <a:rPr lang="en-US" sz="1900" dirty="0">
                <a:latin typeface="Tahoma" panose="020B0604030504040204" pitchFamily="34" charset="0"/>
                <a:ea typeface="Tahoma" panose="020B0604030504040204" pitchFamily="34" charset="0"/>
                <a:cs typeface="Tahoma" panose="020B0604030504040204" pitchFamily="34" charset="0"/>
              </a:rPr>
              <a:t> </a:t>
            </a:r>
          </a:p>
          <a:p>
            <a:endParaRPr lang="en-US" sz="1900" dirty="0">
              <a:latin typeface="Tahoma" panose="020B0604030504040204" pitchFamily="34" charset="0"/>
              <a:ea typeface="Tahoma" panose="020B0604030504040204" pitchFamily="34" charset="0"/>
              <a:cs typeface="Tahoma" panose="020B0604030504040204" pitchFamily="34" charset="0"/>
            </a:endParaRPr>
          </a:p>
          <a:p>
            <a:r>
              <a:rPr lang="en-US" sz="1900" dirty="0">
                <a:latin typeface="Tahoma" panose="020B0604030504040204" pitchFamily="34" charset="0"/>
                <a:ea typeface="Tahoma" panose="020B0604030504040204" pitchFamily="34" charset="0"/>
                <a:cs typeface="Tahoma" panose="020B0604030504040204" pitchFamily="34" charset="0"/>
              </a:rPr>
              <a:t>NCAR ACOM Worldview: Visible satellite imagery; fires; a wealth of satellite measurements; TROPOMI satellite CO; AOD; modeled O3, PM2.5, and CO; and more: </a:t>
            </a:r>
            <a:r>
              <a:rPr lang="en-US" sz="1900" dirty="0">
                <a:latin typeface="Tahoma" panose="020B0604030504040204" pitchFamily="34" charset="0"/>
                <a:ea typeface="Tahoma" panose="020B0604030504040204" pitchFamily="34" charset="0"/>
                <a:cs typeface="Tahoma" panose="020B0604030504040204" pitchFamily="34" charset="0"/>
                <a:hlinkClick r:id="rId3"/>
              </a:rPr>
              <a:t>https://worldview.acom.ucar.edu/</a:t>
            </a:r>
            <a:r>
              <a:rPr lang="en-US" sz="1900" dirty="0">
                <a:latin typeface="Tahoma" panose="020B0604030504040204" pitchFamily="34" charset="0"/>
                <a:ea typeface="Tahoma" panose="020B0604030504040204" pitchFamily="34" charset="0"/>
                <a:cs typeface="Tahoma" panose="020B0604030504040204" pitchFamily="34" charset="0"/>
              </a:rPr>
              <a:t> </a:t>
            </a:r>
          </a:p>
          <a:p>
            <a:endParaRPr lang="en-US" sz="1900" dirty="0">
              <a:latin typeface="Tahoma" panose="020B0604030504040204" pitchFamily="34" charset="0"/>
              <a:ea typeface="Tahoma" panose="020B0604030504040204" pitchFamily="34" charset="0"/>
              <a:cs typeface="Tahoma" panose="020B0604030504040204" pitchFamily="34" charset="0"/>
            </a:endParaRPr>
          </a:p>
          <a:p>
            <a:r>
              <a:rPr lang="en-US" sz="1900" dirty="0" err="1">
                <a:latin typeface="Tahoma" panose="020B0604030504040204" pitchFamily="34" charset="0"/>
                <a:ea typeface="Tahoma" panose="020B0604030504040204" pitchFamily="34" charset="0"/>
                <a:cs typeface="Tahoma" panose="020B0604030504040204" pitchFamily="34" charset="0"/>
              </a:rPr>
              <a:t>AirNow</a:t>
            </a:r>
            <a:r>
              <a:rPr lang="en-US" sz="1900" dirty="0">
                <a:latin typeface="Tahoma" panose="020B0604030504040204" pitchFamily="34" charset="0"/>
                <a:ea typeface="Tahoma" panose="020B0604030504040204" pitchFamily="34" charset="0"/>
                <a:cs typeface="Tahoma" panose="020B0604030504040204" pitchFamily="34" charset="0"/>
              </a:rPr>
              <a:t> Tech Navigator: Air quality data, HMS smoke coverage, trajectories, O3 wind roses, and meteorology: </a:t>
            </a:r>
            <a:r>
              <a:rPr lang="en-US" sz="1900" dirty="0">
                <a:latin typeface="Tahoma" panose="020B0604030504040204" pitchFamily="34" charset="0"/>
                <a:ea typeface="Tahoma" panose="020B0604030504040204" pitchFamily="34" charset="0"/>
                <a:cs typeface="Tahoma" panose="020B0604030504040204" pitchFamily="34" charset="0"/>
                <a:hlinkClick r:id="rId4"/>
              </a:rPr>
              <a:t>https://www.airnowtech.org/navigator/index.cfm#</a:t>
            </a:r>
            <a:r>
              <a:rPr lang="en-US" sz="1900" dirty="0">
                <a:latin typeface="Tahoma" panose="020B0604030504040204" pitchFamily="34" charset="0"/>
                <a:ea typeface="Tahoma" panose="020B0604030504040204" pitchFamily="34" charset="0"/>
                <a:cs typeface="Tahoma" panose="020B0604030504040204" pitchFamily="34" charset="0"/>
              </a:rPr>
              <a:t> </a:t>
            </a:r>
          </a:p>
          <a:p>
            <a:endParaRPr lang="en-US" sz="1900" dirty="0">
              <a:latin typeface="Tahoma" panose="020B0604030504040204" pitchFamily="34" charset="0"/>
              <a:ea typeface="Tahoma" panose="020B0604030504040204" pitchFamily="34" charset="0"/>
              <a:cs typeface="Tahoma" panose="020B0604030504040204" pitchFamily="34" charset="0"/>
            </a:endParaRPr>
          </a:p>
          <a:p>
            <a:r>
              <a:rPr lang="en-US" sz="1900" dirty="0" err="1">
                <a:latin typeface="Tahoma" panose="020B0604030504040204" pitchFamily="34" charset="0"/>
                <a:ea typeface="Tahoma" panose="020B0604030504040204" pitchFamily="34" charset="0"/>
                <a:cs typeface="Tahoma" panose="020B0604030504040204" pitchFamily="34" charset="0"/>
              </a:rPr>
              <a:t>InciWeb</a:t>
            </a:r>
            <a:r>
              <a:rPr lang="en-US" sz="1900" dirty="0">
                <a:latin typeface="Tahoma" panose="020B0604030504040204" pitchFamily="34" charset="0"/>
                <a:ea typeface="Tahoma" panose="020B0604030504040204" pitchFamily="34" charset="0"/>
                <a:cs typeface="Tahoma" panose="020B0604030504040204" pitchFamily="34" charset="0"/>
              </a:rPr>
              <a:t> fire information: </a:t>
            </a:r>
            <a:r>
              <a:rPr lang="en-US" sz="1900" dirty="0">
                <a:effectLst/>
                <a:latin typeface="Tahoma" panose="020B0604030504040204" pitchFamily="34" charset="0"/>
                <a:ea typeface="Tahoma" panose="020B0604030504040204" pitchFamily="34" charset="0"/>
                <a:cs typeface="Tahoma" panose="020B0604030504040204" pitchFamily="34" charset="0"/>
                <a:hlinkClick r:id="rId5"/>
              </a:rPr>
              <a:t>https://inciweb.nwcg.gov/</a:t>
            </a:r>
            <a:r>
              <a:rPr lang="en-US" sz="1900" dirty="0">
                <a:latin typeface="Tahoma" panose="020B0604030504040204" pitchFamily="34" charset="0"/>
                <a:ea typeface="Tahoma" panose="020B0604030504040204" pitchFamily="34" charset="0"/>
                <a:cs typeface="Tahoma" panose="020B0604030504040204" pitchFamily="34" charset="0"/>
              </a:rPr>
              <a:t> </a:t>
            </a:r>
          </a:p>
          <a:p>
            <a:pPr marL="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r>
              <a:rPr lang="en-US" sz="1900" dirty="0">
                <a:latin typeface="Tahoma" panose="020B0604030504040204" pitchFamily="34" charset="0"/>
                <a:ea typeface="Tahoma" panose="020B0604030504040204" pitchFamily="34" charset="0"/>
                <a:cs typeface="Tahoma" panose="020B0604030504040204" pitchFamily="34" charset="0"/>
              </a:rPr>
              <a:t>HYSPLIT forward and back trajectories: </a:t>
            </a:r>
            <a:r>
              <a:rPr lang="en-US" sz="1900" dirty="0">
                <a:effectLst/>
                <a:latin typeface="Tahoma" panose="020B0604030504040204" pitchFamily="34" charset="0"/>
                <a:ea typeface="Tahoma" panose="020B0604030504040204" pitchFamily="34" charset="0"/>
                <a:cs typeface="Tahoma" panose="020B0604030504040204" pitchFamily="34" charset="0"/>
                <a:hlinkClick r:id="rId6"/>
              </a:rPr>
              <a:t>http://ready.arl.noaa.gov/HYSPLIT.php</a:t>
            </a:r>
            <a:r>
              <a:rPr lang="en-US" sz="1900" dirty="0">
                <a:latin typeface="Tahoma" panose="020B0604030504040204" pitchFamily="34" charset="0"/>
                <a:ea typeface="Tahoma" panose="020B0604030504040204" pitchFamily="34" charset="0"/>
                <a:cs typeface="Tahoma" panose="020B0604030504040204" pitchFamily="34" charset="0"/>
              </a:rPr>
              <a:t> </a:t>
            </a:r>
          </a:p>
          <a:p>
            <a:pPr marL="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r>
              <a:rPr lang="en-US" sz="1900" dirty="0">
                <a:latin typeface="Tahoma" panose="020B0604030504040204" pitchFamily="34" charset="0"/>
                <a:ea typeface="Tahoma" panose="020B0604030504040204" pitchFamily="34" charset="0"/>
                <a:cs typeface="Tahoma" panose="020B0604030504040204" pitchFamily="34" charset="0"/>
              </a:rPr>
              <a:t>Weather maps: </a:t>
            </a:r>
            <a:r>
              <a:rPr lang="en-US" sz="1900" dirty="0">
                <a:effectLst/>
                <a:latin typeface="Tahoma" panose="020B0604030504040204" pitchFamily="34" charset="0"/>
                <a:ea typeface="Tahoma" panose="020B0604030504040204" pitchFamily="34" charset="0"/>
                <a:cs typeface="Tahoma" panose="020B0604030504040204" pitchFamily="34" charset="0"/>
                <a:hlinkClick r:id="rId7" action="ppaction://hlinkfile"/>
              </a:rPr>
              <a:t>ncei.noaa.gov/data/</a:t>
            </a:r>
            <a:r>
              <a:rPr lang="en-US" sz="1900" dirty="0" err="1">
                <a:effectLst/>
                <a:latin typeface="Tahoma" panose="020B0604030504040204" pitchFamily="34" charset="0"/>
                <a:ea typeface="Tahoma" panose="020B0604030504040204" pitchFamily="34" charset="0"/>
                <a:cs typeface="Tahoma" panose="020B0604030504040204" pitchFamily="34" charset="0"/>
                <a:hlinkClick r:id="rId7" action="ppaction://hlinkfile"/>
              </a:rPr>
              <a:t>ncep</a:t>
            </a:r>
            <a:r>
              <a:rPr lang="en-US" sz="1900" dirty="0">
                <a:effectLst/>
                <a:latin typeface="Tahoma" panose="020B0604030504040204" pitchFamily="34" charset="0"/>
                <a:ea typeface="Tahoma" panose="020B0604030504040204" pitchFamily="34" charset="0"/>
                <a:cs typeface="Tahoma" panose="020B0604030504040204" pitchFamily="34" charset="0"/>
                <a:hlinkClick r:id="rId7" action="ppaction://hlinkfile"/>
              </a:rPr>
              <a:t>-charts/access/ </a:t>
            </a:r>
            <a:r>
              <a:rPr lang="en-US" sz="1900" dirty="0">
                <a:effectLst/>
                <a:latin typeface="Tahoma" panose="020B0604030504040204" pitchFamily="34" charset="0"/>
                <a:ea typeface="Tahoma" panose="020B0604030504040204" pitchFamily="34" charset="0"/>
                <a:cs typeface="Tahoma" panose="020B0604030504040204" pitchFamily="34" charset="0"/>
              </a:rPr>
              <a:t>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https://psl.noaa.gov/cgi-bin/data/narr/plotday.pl</a:t>
            </a:r>
            <a:endParaRPr lang="en-US" sz="19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BC04402E-DE51-549C-6A62-122239713CD5}"/>
              </a:ext>
            </a:extLst>
          </p:cNvPr>
          <p:cNvSpPr>
            <a:spLocks noGrp="1"/>
          </p:cNvSpPr>
          <p:nvPr>
            <p:ph type="sldNum" sz="quarter" idx="12"/>
          </p:nvPr>
        </p:nvSpPr>
        <p:spPr/>
        <p:txBody>
          <a:bodyPr/>
          <a:lstStyle/>
          <a:p>
            <a:fld id="{D6C86578-D9D8-496B-9C85-56020FB1F1C0}" type="slidenum">
              <a:rPr lang="en-US" smtClean="0"/>
              <a:t>3</a:t>
            </a:fld>
            <a:endParaRPr lang="en-US"/>
          </a:p>
        </p:txBody>
      </p:sp>
    </p:spTree>
    <p:extLst>
      <p:ext uri="{BB962C8B-B14F-4D97-AF65-F5344CB8AC3E}">
        <p14:creationId xmlns:p14="http://schemas.microsoft.com/office/powerpoint/2010/main" val="1204204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CC06-F307-1A7B-2AE7-66464C1B34B7}"/>
              </a:ext>
            </a:extLst>
          </p:cNvPr>
          <p:cNvSpPr>
            <a:spLocks noGrp="1"/>
          </p:cNvSpPr>
          <p:nvPr>
            <p:ph type="title"/>
          </p:nvPr>
        </p:nvSpPr>
        <p:spPr>
          <a:xfrm>
            <a:off x="427529" y="452613"/>
            <a:ext cx="11336941" cy="1325563"/>
          </a:xfrm>
        </p:spPr>
        <p:txBody>
          <a:bodyPr>
            <a:norm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Predictive Models and K-Means Cluster Analysis Can be Used for Both Event Screening and Weight-of-Evidence Analyses for an Exceptional Event Demonstration</a:t>
            </a:r>
          </a:p>
        </p:txBody>
      </p:sp>
      <p:sp>
        <p:nvSpPr>
          <p:cNvPr id="3" name="Content Placeholder 2">
            <a:extLst>
              <a:ext uri="{FF2B5EF4-FFF2-40B4-BE49-F238E27FC236}">
                <a16:creationId xmlns:a16="http://schemas.microsoft.com/office/drawing/2014/main" id="{F3832E3C-1ADE-AE66-4427-B92C67D866CE}"/>
              </a:ext>
            </a:extLst>
          </p:cNvPr>
          <p:cNvSpPr>
            <a:spLocks noGrp="1"/>
          </p:cNvSpPr>
          <p:nvPr>
            <p:ph idx="1"/>
          </p:nvPr>
        </p:nvSpPr>
        <p:spPr>
          <a:xfrm>
            <a:off x="838199" y="1961746"/>
            <a:ext cx="10515600" cy="4211033"/>
          </a:xfrm>
        </p:spPr>
        <p:txBody>
          <a:bodyPr>
            <a:noAutofit/>
          </a:bodyPr>
          <a:lstStyle/>
          <a:p>
            <a:r>
              <a:rPr lang="en-US" sz="1800" dirty="0">
                <a:latin typeface="Tahoma" panose="020B0604030504040204" pitchFamily="34" charset="0"/>
                <a:ea typeface="Tahoma" panose="020B0604030504040204" pitchFamily="34" charset="0"/>
                <a:cs typeface="Tahoma" panose="020B0604030504040204" pitchFamily="34" charset="0"/>
              </a:rPr>
              <a:t>Predictive models can include traditional multiple linear regression or Generalized Additive Models (GAMs). (see Gong et al., 2017, </a:t>
            </a:r>
            <a:r>
              <a:rPr lang="en-US" sz="1800" dirty="0">
                <a:effectLst/>
                <a:latin typeface="Tahoma" panose="020B0604030504040204" pitchFamily="34" charset="0"/>
                <a:ea typeface="Tahoma" panose="020B0604030504040204" pitchFamily="34" charset="0"/>
                <a:cs typeface="Tahoma" panose="020B0604030504040204" pitchFamily="34" charset="0"/>
                <a:hlinkClick r:id="rId2"/>
              </a:rPr>
              <a:t>https://pubs.acs.org/doi/10.1021/acs.est.7b03130</a:t>
            </a:r>
            <a:r>
              <a:rPr lang="en-US" sz="1800" dirty="0">
                <a:effectLst/>
                <a:latin typeface="Tahoma" panose="020B0604030504040204" pitchFamily="34" charset="0"/>
                <a:ea typeface="Tahoma" panose="020B0604030504040204" pitchFamily="34" charset="0"/>
                <a:cs typeface="Tahoma" panose="020B0604030504040204" pitchFamily="34" charset="0"/>
              </a:rPr>
              <a:t>, and Flynn et al., 2021, </a:t>
            </a:r>
            <a:r>
              <a:rPr lang="en-US" sz="18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https://doi.org/10.1525/elementa.2020.00104</a:t>
            </a:r>
            <a:r>
              <a:rPr lang="en-US" sz="1800" dirty="0">
                <a:effectLst/>
                <a:latin typeface="Tahoma" panose="020B0604030504040204" pitchFamily="34" charset="0"/>
                <a:ea typeface="Tahoma" panose="020B0604030504040204" pitchFamily="34" charset="0"/>
                <a:cs typeface="Tahoma" panose="020B0604030504040204" pitchFamily="34" charset="0"/>
              </a:rPr>
              <a:t>).</a:t>
            </a:r>
          </a:p>
          <a:p>
            <a:r>
              <a:rPr lang="en-US" sz="1800" dirty="0">
                <a:latin typeface="Tahoma" panose="020B0604030504040204" pitchFamily="34" charset="0"/>
                <a:ea typeface="Tahoma" panose="020B0604030504040204" pitchFamily="34" charset="0"/>
                <a:cs typeface="Tahoma" panose="020B0604030504040204" pitchFamily="34" charset="0"/>
              </a:rPr>
              <a:t>We have chosen multiple linear regression using Reddy and Pfister, 2016, as guidance for selecting variables (see </a:t>
            </a:r>
            <a:r>
              <a:rPr lang="en-US" sz="1800" dirty="0">
                <a:latin typeface="Tahoma" panose="020B0604030504040204" pitchFamily="34" charset="0"/>
                <a:ea typeface="Tahoma" panose="020B0604030504040204" pitchFamily="34" charset="0"/>
                <a:cs typeface="Tahoma" panose="020B0604030504040204" pitchFamily="34" charset="0"/>
                <a:hlinkClick r:id="rId4"/>
              </a:rPr>
              <a:t>https://agupubs.onlinelibrary.wiley.com/doi/full/10.1002/2015JD023840</a:t>
            </a:r>
            <a:r>
              <a:rPr lang="en-US" sz="1800" dirty="0">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K-means cluster analyses can be based on daily max 8-hour O3, 24-hour PM2.5, satellite aerosol optical depth (AOD), daily meteorological variables, and daily predictive model residuals. The cluster analysis is an iterative process that involves testing the numbers of clusters needed to segregate normal high-O3 days and days likely to be affected by smoke.</a:t>
            </a:r>
          </a:p>
          <a:p>
            <a:r>
              <a:rPr lang="en-US" sz="1800" dirty="0">
                <a:effectLst/>
                <a:latin typeface="Tahoma" panose="020B0604030504040204" pitchFamily="34" charset="0"/>
                <a:ea typeface="Tahoma" panose="020B0604030504040204" pitchFamily="34" charset="0"/>
                <a:cs typeface="Tahoma" panose="020B0604030504040204" pitchFamily="34" charset="0"/>
              </a:rPr>
              <a:t>MODIS AOD is available at: </a:t>
            </a:r>
            <a:r>
              <a:rPr lang="en-US" sz="1800" dirty="0">
                <a:effectLst/>
                <a:latin typeface="Tahoma" panose="020B0604030504040204" pitchFamily="34" charset="0"/>
                <a:ea typeface="Tahoma" panose="020B0604030504040204" pitchFamily="34" charset="0"/>
                <a:cs typeface="Tahoma" panose="020B0604030504040204" pitchFamily="34" charset="0"/>
                <a:hlinkClick r:id="rId5"/>
              </a:rPr>
              <a:t>https://giovanni.gsfc.nasa.gov/giovanni/</a:t>
            </a:r>
            <a:r>
              <a:rPr lang="en-US" sz="1800" dirty="0">
                <a:effectLst/>
                <a:latin typeface="Tahoma" panose="020B0604030504040204" pitchFamily="34" charset="0"/>
                <a:ea typeface="Tahoma" panose="020B0604030504040204" pitchFamily="34" charset="0"/>
                <a:cs typeface="Tahoma" panose="020B0604030504040204" pitchFamily="34" charset="0"/>
              </a:rPr>
              <a:t>.</a:t>
            </a:r>
          </a:p>
          <a:p>
            <a:r>
              <a:rPr lang="en-US" sz="1800" dirty="0">
                <a:effectLst/>
                <a:latin typeface="Tahoma" panose="020B0604030504040204" pitchFamily="34" charset="0"/>
                <a:ea typeface="Tahoma" panose="020B0604030504040204" pitchFamily="34" charset="0"/>
                <a:cs typeface="Tahoma" panose="020B0604030504040204" pitchFamily="34" charset="0"/>
              </a:rPr>
              <a:t>Daily NCEP Reanalysis meteorological variables are available at: </a:t>
            </a:r>
            <a:r>
              <a:rPr lang="en-US" sz="1800" dirty="0">
                <a:effectLst/>
                <a:latin typeface="Tahoma" panose="020B0604030504040204" pitchFamily="34" charset="0"/>
                <a:ea typeface="Tahoma" panose="020B0604030504040204" pitchFamily="34" charset="0"/>
                <a:cs typeface="Tahoma" panose="020B0604030504040204" pitchFamily="34" charset="0"/>
                <a:hlinkClick r:id="rId6"/>
              </a:rPr>
              <a:t>https://psl.noaa.gov/data/timeseries/daily/</a:t>
            </a:r>
            <a:r>
              <a:rPr lang="en-US" sz="1800" dirty="0">
                <a:effectLst/>
                <a:latin typeface="Tahoma" panose="020B0604030504040204" pitchFamily="34" charset="0"/>
                <a:ea typeface="Tahoma" panose="020B0604030504040204" pitchFamily="34" charset="0"/>
                <a:cs typeface="Tahoma" panose="020B0604030504040204" pitchFamily="34" charset="0"/>
              </a:rPr>
              <a:t>.</a:t>
            </a:r>
          </a:p>
        </p:txBody>
      </p:sp>
      <p:sp>
        <p:nvSpPr>
          <p:cNvPr id="5" name="Slide Number Placeholder 4">
            <a:extLst>
              <a:ext uri="{FF2B5EF4-FFF2-40B4-BE49-F238E27FC236}">
                <a16:creationId xmlns:a16="http://schemas.microsoft.com/office/drawing/2014/main" id="{F29A951C-1FA0-7ABF-8EC7-E164C6D4814B}"/>
              </a:ext>
            </a:extLst>
          </p:cNvPr>
          <p:cNvSpPr>
            <a:spLocks noGrp="1"/>
          </p:cNvSpPr>
          <p:nvPr>
            <p:ph type="sldNum" sz="quarter" idx="12"/>
          </p:nvPr>
        </p:nvSpPr>
        <p:spPr/>
        <p:txBody>
          <a:bodyPr/>
          <a:lstStyle/>
          <a:p>
            <a:fld id="{D6C86578-D9D8-496B-9C85-56020FB1F1C0}" type="slidenum">
              <a:rPr lang="en-US" smtClean="0"/>
              <a:t>4</a:t>
            </a:fld>
            <a:endParaRPr lang="en-US"/>
          </a:p>
        </p:txBody>
      </p:sp>
    </p:spTree>
    <p:extLst>
      <p:ext uri="{BB962C8B-B14F-4D97-AF65-F5344CB8AC3E}">
        <p14:creationId xmlns:p14="http://schemas.microsoft.com/office/powerpoint/2010/main" val="190227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6C13-6974-EE38-6FF5-B0B307179894}"/>
              </a:ext>
            </a:extLst>
          </p:cNvPr>
          <p:cNvSpPr>
            <a:spLocks noGrp="1"/>
          </p:cNvSpPr>
          <p:nvPr>
            <p:ph type="title"/>
          </p:nvPr>
        </p:nvSpPr>
        <p:spPr>
          <a:xfrm>
            <a:off x="838200" y="443706"/>
            <a:ext cx="10515600" cy="1325563"/>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A Cluster analysis based on May-September 2016-2021 data and using the following variables may be useful for refined screening, date selection for candidate exceptional events, and a weight of evidence analysis.</a:t>
            </a:r>
          </a:p>
        </p:txBody>
      </p:sp>
      <p:sp>
        <p:nvSpPr>
          <p:cNvPr id="3" name="Content Placeholder 2">
            <a:extLst>
              <a:ext uri="{FF2B5EF4-FFF2-40B4-BE49-F238E27FC236}">
                <a16:creationId xmlns:a16="http://schemas.microsoft.com/office/drawing/2014/main" id="{62E0921B-C4E8-C53D-F542-AD2605B0F89F}"/>
              </a:ext>
            </a:extLst>
          </p:cNvPr>
          <p:cNvSpPr>
            <a:spLocks noGrp="1"/>
          </p:cNvSpPr>
          <p:nvPr>
            <p:ph idx="1"/>
          </p:nvPr>
        </p:nvSpPr>
        <p:spPr>
          <a:xfrm>
            <a:off x="838200" y="2011174"/>
            <a:ext cx="10515600" cy="4351338"/>
          </a:xfrm>
        </p:spPr>
        <p:txBody>
          <a:bodyPr>
            <a:normAutofit fontScale="92500" lnSpcReduction="20000"/>
          </a:bodyPr>
          <a:lstStyle/>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Air Force Academy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Manitou Springs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Chatfield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CAMP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RFLAT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NREL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FTCW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Greeley O3</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Predictive model residuals for all 8 O3 sites </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MODIS Aerosol Optical Depth (550_Dark_Target_Deep_Blue_Combined_Mean from:  	</a:t>
            </a:r>
            <a:r>
              <a:rPr lang="en-US" sz="18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2"/>
              </a:rPr>
              <a:t>https://giovanni.gsfc.nasa.gov/giovanni/</a:t>
            </a:r>
            <a:r>
              <a:rPr lang="en-US" sz="18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DEN 500 mb height (</a:t>
            </a:r>
            <a:r>
              <a:rPr lang="en-US" sz="18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https://psl.noaa.gov/data/timeseries/daily/</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DEN 700 mb temperature(</a:t>
            </a:r>
            <a:r>
              <a:rPr lang="en-US" sz="18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https://psl.noaa.gov/data/timeseries/daily/</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DEN 700 mb zonal wind speed(</a:t>
            </a:r>
            <a:r>
              <a:rPr lang="en-US" sz="1800" u="sng"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3"/>
              </a:rPr>
              <a:t>https://psl.noaa.gov/data/timeseries/daily/</a:t>
            </a:r>
            <a:r>
              <a:rPr lang="en-US" sz="1800" dirty="0">
                <a:effectLst/>
                <a:latin typeface="Tahoma" panose="020B0604030504040204" pitchFamily="34" charset="0"/>
                <a:ea typeface="Tahoma" panose="020B0604030504040204" pitchFamily="34" charset="0"/>
                <a:cs typeface="Tahoma" panose="020B0604030504040204" pitchFamily="34" charset="0"/>
              </a:rPr>
              <a:t>)</a:t>
            </a:r>
          </a:p>
          <a:p>
            <a:pPr marL="0" marR="0">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Daily max temperatures at Colorado Springs, Boulder, DIA, Fort Collins</a:t>
            </a:r>
          </a:p>
          <a:p>
            <a:pPr marL="0" marR="0">
              <a:spcBef>
                <a:spcPts val="0"/>
              </a:spcBef>
              <a:spcAft>
                <a:spcPts val="0"/>
              </a:spcAft>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The stats package used (NCSS) allows for cluster identification even when some fraction of the daily variables is missing on any given day. MODIS AOD, for example, is not always available. </a:t>
            </a:r>
          </a:p>
          <a:p>
            <a:pPr marL="0" marR="0" indent="0">
              <a:spcBef>
                <a:spcPts val="0"/>
              </a:spcBef>
              <a:spcAft>
                <a:spcPts val="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Predictive models were based on daily max temperatures, 30-day averages of these, 500 mb heights, 700 mb temperatures, and 700 mb zonal winds.</a:t>
            </a:r>
          </a:p>
          <a:p>
            <a:pPr marL="0" marR="0" indent="0">
              <a:spcBef>
                <a:spcPts val="0"/>
              </a:spcBef>
              <a:spcAft>
                <a:spcPts val="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1800" dirty="0">
                <a:effectLst/>
                <a:latin typeface="Tahoma" panose="020B0604030504040204" pitchFamily="34" charset="0"/>
                <a:ea typeface="Tahoma" panose="020B0604030504040204" pitchFamily="34" charset="0"/>
                <a:cs typeface="Tahoma" panose="020B0604030504040204" pitchFamily="34" charset="0"/>
              </a:rPr>
              <a:t>Relevant meteorological variables will likely vary by region.</a:t>
            </a:r>
          </a:p>
        </p:txBody>
      </p:sp>
      <p:sp>
        <p:nvSpPr>
          <p:cNvPr id="5" name="Slide Number Placeholder 4">
            <a:extLst>
              <a:ext uri="{FF2B5EF4-FFF2-40B4-BE49-F238E27FC236}">
                <a16:creationId xmlns:a16="http://schemas.microsoft.com/office/drawing/2014/main" id="{0822A657-268F-1298-99BD-41399A4601CA}"/>
              </a:ext>
            </a:extLst>
          </p:cNvPr>
          <p:cNvSpPr>
            <a:spLocks noGrp="1"/>
          </p:cNvSpPr>
          <p:nvPr>
            <p:ph type="sldNum" sz="quarter" idx="12"/>
          </p:nvPr>
        </p:nvSpPr>
        <p:spPr/>
        <p:txBody>
          <a:bodyPr/>
          <a:lstStyle/>
          <a:p>
            <a:fld id="{D6C86578-D9D8-496B-9C85-56020FB1F1C0}" type="slidenum">
              <a:rPr lang="en-US" smtClean="0"/>
              <a:t>5</a:t>
            </a:fld>
            <a:endParaRPr lang="en-US"/>
          </a:p>
        </p:txBody>
      </p:sp>
    </p:spTree>
    <p:extLst>
      <p:ext uri="{BB962C8B-B14F-4D97-AF65-F5344CB8AC3E}">
        <p14:creationId xmlns:p14="http://schemas.microsoft.com/office/powerpoint/2010/main" val="10448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7B2019-E2BF-FE94-CA06-DD9720286D4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89370" y="1092901"/>
            <a:ext cx="7136453" cy="5446011"/>
          </a:xfrm>
          <a:ln w="15875">
            <a:solidFill>
              <a:schemeClr val="tx1"/>
            </a:solidFill>
          </a:ln>
        </p:spPr>
      </p:pic>
      <p:sp>
        <p:nvSpPr>
          <p:cNvPr id="6" name="TextBox 5">
            <a:extLst>
              <a:ext uri="{FF2B5EF4-FFF2-40B4-BE49-F238E27FC236}">
                <a16:creationId xmlns:a16="http://schemas.microsoft.com/office/drawing/2014/main" id="{65017B62-ED57-42F8-1C1F-6BCCB6F3F09E}"/>
              </a:ext>
            </a:extLst>
          </p:cNvPr>
          <p:cNvSpPr txBox="1"/>
          <p:nvPr/>
        </p:nvSpPr>
        <p:spPr>
          <a:xfrm>
            <a:off x="7882466" y="1278037"/>
            <a:ext cx="3720164" cy="5078313"/>
          </a:xfrm>
          <a:prstGeom prst="rect">
            <a:avLst/>
          </a:prstGeom>
          <a:noFill/>
        </p:spPr>
        <p:txBody>
          <a:bodyPr wrap="square" rtlCol="0">
            <a:spAutoFit/>
          </a:bodyPr>
          <a:lstStyle/>
          <a:p>
            <a:r>
              <a:rPr lang="en-US" i="1" dirty="0">
                <a:latin typeface="Tahoma" panose="020B0604030504040204" pitchFamily="34" charset="0"/>
                <a:ea typeface="Tahoma" panose="020B0604030504040204" pitchFamily="34" charset="0"/>
                <a:cs typeface="Tahoma" panose="020B0604030504040204" pitchFamily="34" charset="0"/>
              </a:rPr>
              <a:t>These are Front Range days in 2021 flagged for smoke without the aid of cluster analyses, along with Chatfield daily max 8-hour O3 and predictive model residuals. </a:t>
            </a:r>
          </a:p>
          <a:p>
            <a:endParaRPr lang="en-US" b="1" i="1"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Data points are labeled by cluster number. Cluster 2 represents normal high-photochemistry days, and cluster 5 represents likely smoke-ozone events.</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 this case, all concentrations &gt; 76 ppb belong to cluster 5. An exceptional event analysis for high-O3 cluster 5 events might be more definitive than analyses for other flagged events.</a:t>
            </a:r>
          </a:p>
        </p:txBody>
      </p:sp>
      <p:sp>
        <p:nvSpPr>
          <p:cNvPr id="7" name="TextBox 6">
            <a:extLst>
              <a:ext uri="{FF2B5EF4-FFF2-40B4-BE49-F238E27FC236}">
                <a16:creationId xmlns:a16="http://schemas.microsoft.com/office/drawing/2014/main" id="{0D40517B-DAC0-AB89-42F1-F7B9CF99F13E}"/>
              </a:ext>
            </a:extLst>
          </p:cNvPr>
          <p:cNvSpPr txBox="1"/>
          <p:nvPr/>
        </p:nvSpPr>
        <p:spPr>
          <a:xfrm>
            <a:off x="531181" y="319088"/>
            <a:ext cx="11013260" cy="677108"/>
          </a:xfrm>
          <a:prstGeom prst="rect">
            <a:avLst/>
          </a:prstGeom>
          <a:noFill/>
        </p:spPr>
        <p:txBody>
          <a:bodyPr wrap="square" rtlCol="0">
            <a:spAutoFit/>
          </a:bodyPr>
          <a:lstStyle/>
          <a:p>
            <a:pPr algn="ctr"/>
            <a:r>
              <a:rPr lang="en-US" sz="1900" dirty="0">
                <a:latin typeface="Tahoma" panose="020B0604030504040204" pitchFamily="34" charset="0"/>
                <a:ea typeface="Tahoma" panose="020B0604030504040204" pitchFamily="34" charset="0"/>
                <a:cs typeface="Tahoma" panose="020B0604030504040204" pitchFamily="34" charset="0"/>
              </a:rPr>
              <a:t>There may not be sufficient evidence for exceptional event status for every day flagged by analysts. Cluster analysis paired with model residuals can help to identify candidate exceptional event days.</a:t>
            </a:r>
          </a:p>
        </p:txBody>
      </p:sp>
      <p:sp>
        <p:nvSpPr>
          <p:cNvPr id="9" name="Slide Number Placeholder 8">
            <a:extLst>
              <a:ext uri="{FF2B5EF4-FFF2-40B4-BE49-F238E27FC236}">
                <a16:creationId xmlns:a16="http://schemas.microsoft.com/office/drawing/2014/main" id="{D7D6D390-8C18-796E-906E-8A41CA406F55}"/>
              </a:ext>
            </a:extLst>
          </p:cNvPr>
          <p:cNvSpPr>
            <a:spLocks noGrp="1"/>
          </p:cNvSpPr>
          <p:nvPr>
            <p:ph type="sldNum" sz="quarter" idx="12"/>
          </p:nvPr>
        </p:nvSpPr>
        <p:spPr/>
        <p:txBody>
          <a:bodyPr/>
          <a:lstStyle/>
          <a:p>
            <a:fld id="{D6C86578-D9D8-496B-9C85-56020FB1F1C0}" type="slidenum">
              <a:rPr lang="en-US" smtClean="0"/>
              <a:t>6</a:t>
            </a:fld>
            <a:endParaRPr lang="en-US"/>
          </a:p>
        </p:txBody>
      </p:sp>
    </p:spTree>
    <p:extLst>
      <p:ext uri="{BB962C8B-B14F-4D97-AF65-F5344CB8AC3E}">
        <p14:creationId xmlns:p14="http://schemas.microsoft.com/office/powerpoint/2010/main" val="2306419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4B56F4-1CBC-4261-9B27-0D7272AAD5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9399" y="970256"/>
            <a:ext cx="5951405" cy="5668454"/>
          </a:xfrm>
          <a:prstGeom prst="rect">
            <a:avLst/>
          </a:prstGeom>
        </p:spPr>
      </p:pic>
      <p:sp>
        <p:nvSpPr>
          <p:cNvPr id="6" name="TextBox 5">
            <a:extLst>
              <a:ext uri="{FF2B5EF4-FFF2-40B4-BE49-F238E27FC236}">
                <a16:creationId xmlns:a16="http://schemas.microsoft.com/office/drawing/2014/main" id="{10F82AE0-6EF7-4BB6-A8BC-56193A6C0639}"/>
              </a:ext>
            </a:extLst>
          </p:cNvPr>
          <p:cNvSpPr txBox="1"/>
          <p:nvPr/>
        </p:nvSpPr>
        <p:spPr>
          <a:xfrm>
            <a:off x="6230804" y="970256"/>
            <a:ext cx="5681797" cy="5324535"/>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We developed May-September (2016-2020) predictive regression models for AFA and Manitou Springs based on meteorological variables and 30-day O3 concentrations </a:t>
            </a:r>
          </a:p>
          <a:p>
            <a:r>
              <a:rPr lang="en-US" sz="2000" dirty="0">
                <a:latin typeface="Tahoma" panose="020B0604030504040204" pitchFamily="34" charset="0"/>
                <a:ea typeface="Tahoma" panose="020B0604030504040204" pitchFamily="34" charset="0"/>
                <a:cs typeface="Tahoma" panose="020B0604030504040204" pitchFamily="34" charset="0"/>
              </a:rPr>
              <a:t>(r-square of 0.53 and 0.56, respectively).</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Variables: </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Colorado Springs daily max temperature and 30-day average max temperatures.</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30-day average O3, this captures O3 seasonality – not recommended for 2021.</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Daily mean Four Corners 500 mb heights.</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Daily MODIS cloud fraction.</a:t>
            </a:r>
          </a:p>
          <a:p>
            <a:pPr marL="342900" indent="-342900">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Front Range 700 mb daily mean temperature.</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Flagged smoke events (large circles) clearly fall outside the normal range.</a:t>
            </a:r>
          </a:p>
        </p:txBody>
      </p:sp>
      <p:sp>
        <p:nvSpPr>
          <p:cNvPr id="3" name="Slide Number Placeholder 2">
            <a:extLst>
              <a:ext uri="{FF2B5EF4-FFF2-40B4-BE49-F238E27FC236}">
                <a16:creationId xmlns:a16="http://schemas.microsoft.com/office/drawing/2014/main" id="{58BB249A-946D-16BB-0EB4-C3C6EFCF71BB}"/>
              </a:ext>
            </a:extLst>
          </p:cNvPr>
          <p:cNvSpPr>
            <a:spLocks noGrp="1"/>
          </p:cNvSpPr>
          <p:nvPr>
            <p:ph type="sldNum" sz="quarter" idx="12"/>
          </p:nvPr>
        </p:nvSpPr>
        <p:spPr/>
        <p:txBody>
          <a:bodyPr/>
          <a:lstStyle/>
          <a:p>
            <a:fld id="{D6C86578-D9D8-496B-9C85-56020FB1F1C0}" type="slidenum">
              <a:rPr lang="en-US" smtClean="0"/>
              <a:t>7</a:t>
            </a:fld>
            <a:endParaRPr lang="en-US"/>
          </a:p>
        </p:txBody>
      </p:sp>
      <p:sp>
        <p:nvSpPr>
          <p:cNvPr id="4" name="TextBox 3">
            <a:extLst>
              <a:ext uri="{FF2B5EF4-FFF2-40B4-BE49-F238E27FC236}">
                <a16:creationId xmlns:a16="http://schemas.microsoft.com/office/drawing/2014/main" id="{4E1B3456-47C1-65AC-8B75-A2A6994B3D83}"/>
              </a:ext>
            </a:extLst>
          </p:cNvPr>
          <p:cNvSpPr txBox="1"/>
          <p:nvPr/>
        </p:nvSpPr>
        <p:spPr>
          <a:xfrm>
            <a:off x="2915409" y="410893"/>
            <a:ext cx="6630790" cy="430887"/>
          </a:xfrm>
          <a:prstGeom prst="rect">
            <a:avLst/>
          </a:prstGeom>
          <a:noFill/>
        </p:spPr>
        <p:txBody>
          <a:bodyPr wrap="none" rtlCol="0">
            <a:spAutoFit/>
          </a:bodyPr>
          <a:lstStyle/>
          <a:p>
            <a:r>
              <a:rPr lang="en-US" sz="2200" dirty="0">
                <a:latin typeface="Tahoma" panose="020B0604030504040204" pitchFamily="34" charset="0"/>
                <a:ea typeface="Tahoma" panose="020B0604030504040204" pitchFamily="34" charset="0"/>
                <a:cs typeface="Tahoma" panose="020B0604030504040204" pitchFamily="34" charset="0"/>
              </a:rPr>
              <a:t>Predictive Model Example: Air Force Academy (AFA)</a:t>
            </a:r>
          </a:p>
        </p:txBody>
      </p:sp>
    </p:spTree>
    <p:extLst>
      <p:ext uri="{BB962C8B-B14F-4D97-AF65-F5344CB8AC3E}">
        <p14:creationId xmlns:p14="http://schemas.microsoft.com/office/powerpoint/2010/main" val="3470309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B9305D-69D1-42B2-BAB3-3F6C78B2BB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9639" y="688420"/>
            <a:ext cx="10332720" cy="5933284"/>
          </a:xfrm>
          <a:prstGeom prst="rect">
            <a:avLst/>
          </a:prstGeom>
        </p:spPr>
      </p:pic>
      <p:sp>
        <p:nvSpPr>
          <p:cNvPr id="3" name="Slide Number Placeholder 2">
            <a:extLst>
              <a:ext uri="{FF2B5EF4-FFF2-40B4-BE49-F238E27FC236}">
                <a16:creationId xmlns:a16="http://schemas.microsoft.com/office/drawing/2014/main" id="{7F05AD56-9F25-9D7C-F0F8-77506DABA429}"/>
              </a:ext>
            </a:extLst>
          </p:cNvPr>
          <p:cNvSpPr>
            <a:spLocks noGrp="1"/>
          </p:cNvSpPr>
          <p:nvPr>
            <p:ph type="sldNum" sz="quarter" idx="12"/>
          </p:nvPr>
        </p:nvSpPr>
        <p:spPr/>
        <p:txBody>
          <a:bodyPr/>
          <a:lstStyle/>
          <a:p>
            <a:fld id="{D6C86578-D9D8-496B-9C85-56020FB1F1C0}" type="slidenum">
              <a:rPr lang="en-US" smtClean="0"/>
              <a:t>8</a:t>
            </a:fld>
            <a:endParaRPr lang="en-US"/>
          </a:p>
        </p:txBody>
      </p:sp>
      <p:sp>
        <p:nvSpPr>
          <p:cNvPr id="4" name="TextBox 3">
            <a:extLst>
              <a:ext uri="{FF2B5EF4-FFF2-40B4-BE49-F238E27FC236}">
                <a16:creationId xmlns:a16="http://schemas.microsoft.com/office/drawing/2014/main" id="{86A553F4-FC7C-159B-C4F5-6509D152F48A}"/>
              </a:ext>
            </a:extLst>
          </p:cNvPr>
          <p:cNvSpPr txBox="1"/>
          <p:nvPr/>
        </p:nvSpPr>
        <p:spPr>
          <a:xfrm>
            <a:off x="2749890" y="289377"/>
            <a:ext cx="6692217"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Time Series For Colorado Springs Area for May-September 2020</a:t>
            </a:r>
          </a:p>
        </p:txBody>
      </p:sp>
    </p:spTree>
    <p:extLst>
      <p:ext uri="{BB962C8B-B14F-4D97-AF65-F5344CB8AC3E}">
        <p14:creationId xmlns:p14="http://schemas.microsoft.com/office/powerpoint/2010/main" val="246989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54016E-4243-496C-AEE6-84765B7D31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0879" y="232964"/>
            <a:ext cx="10010237" cy="5743887"/>
          </a:xfrm>
          <a:prstGeom prst="rect">
            <a:avLst/>
          </a:prstGeom>
        </p:spPr>
      </p:pic>
      <p:sp>
        <p:nvSpPr>
          <p:cNvPr id="6" name="TextBox 5">
            <a:extLst>
              <a:ext uri="{FF2B5EF4-FFF2-40B4-BE49-F238E27FC236}">
                <a16:creationId xmlns:a16="http://schemas.microsoft.com/office/drawing/2014/main" id="{FEF7DEC0-0EB1-44D5-B0B4-1350D903E1EE}"/>
              </a:ext>
            </a:extLst>
          </p:cNvPr>
          <p:cNvSpPr txBox="1"/>
          <p:nvPr/>
        </p:nvSpPr>
        <p:spPr>
          <a:xfrm>
            <a:off x="3057120" y="5989872"/>
            <a:ext cx="6077754"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Only smoke days have AFA residuals greater than 10 ppb.</a:t>
            </a:r>
          </a:p>
        </p:txBody>
      </p:sp>
      <p:sp>
        <p:nvSpPr>
          <p:cNvPr id="3" name="Slide Number Placeholder 2">
            <a:extLst>
              <a:ext uri="{FF2B5EF4-FFF2-40B4-BE49-F238E27FC236}">
                <a16:creationId xmlns:a16="http://schemas.microsoft.com/office/drawing/2014/main" id="{3D6EAEF8-E8FB-2E69-CBE6-935961FD35F2}"/>
              </a:ext>
            </a:extLst>
          </p:cNvPr>
          <p:cNvSpPr>
            <a:spLocks noGrp="1"/>
          </p:cNvSpPr>
          <p:nvPr>
            <p:ph type="sldNum" sz="quarter" idx="12"/>
          </p:nvPr>
        </p:nvSpPr>
        <p:spPr/>
        <p:txBody>
          <a:bodyPr/>
          <a:lstStyle/>
          <a:p>
            <a:fld id="{D6C86578-D9D8-496B-9C85-56020FB1F1C0}" type="slidenum">
              <a:rPr lang="en-US" smtClean="0"/>
              <a:t>9</a:t>
            </a:fld>
            <a:endParaRPr lang="en-US"/>
          </a:p>
        </p:txBody>
      </p:sp>
    </p:spTree>
    <p:extLst>
      <p:ext uri="{BB962C8B-B14F-4D97-AF65-F5344CB8AC3E}">
        <p14:creationId xmlns:p14="http://schemas.microsoft.com/office/powerpoint/2010/main" val="2742400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26548</TotalTime>
  <Words>1744</Words>
  <Application>Microsoft Office PowerPoint</Application>
  <PresentationFormat>Widescreen</PresentationFormat>
  <Paragraphs>119</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Tahoma</vt:lpstr>
      <vt:lpstr>Office Theme</vt:lpstr>
      <vt:lpstr>Screening and Weight-of- Evidence Methods for High-Ozone Events Associated with Wildfire Smoke  Presentation for the Western Regional Air Partnership (WRAP) Fire &amp; Smoke Work Group   July 20, 2022  Patrick J. Reddy* Scott Landes**  Air Pollution Control Division Colorado Department of Public Health and Environment  *preddyresearch@gmail.com **scott.landes@state.co.us  </vt:lpstr>
      <vt:lpstr>PowerPoint Presentation</vt:lpstr>
      <vt:lpstr>Data and Websites Useful for Screening Days for Smoke-Ozone Event Flags (All sites allow access to archived data.)</vt:lpstr>
      <vt:lpstr>Predictive Models and K-Means Cluster Analysis Can be Used for Both Event Screening and Weight-of-Evidence Analyses for an Exceptional Event Demonstration</vt:lpstr>
      <vt:lpstr>A Cluster analysis based on May-September 2016-2021 data and using the following variables may be useful for refined screening, date selection for candidate exceptional events, and a weight of evidence analysis.</vt:lpstr>
      <vt:lpstr>PowerPoint Presentation</vt:lpstr>
      <vt:lpstr>PowerPoint Presentation</vt:lpstr>
      <vt:lpstr>PowerPoint Presentation</vt:lpstr>
      <vt:lpstr>PowerPoint Presentation</vt:lpstr>
      <vt:lpstr>AFA daily 8-hour max ozone (black), regression predicted (red), regression residuals (green) – 2017 left and 2019 right.</vt:lpstr>
      <vt:lpstr>PowerPoint Presentation</vt:lpstr>
      <vt:lpstr>PowerPoint Presentation</vt:lpstr>
      <vt:lpstr>AFA daily max 8-hour ozone versus PM2.5 by cluster with linear regressions for May-September 2016-2020. Smoke events are categorized as cluster 2. R-squared for regression between O3 and PM2.5 for cluster 2 days = 0.84. </vt:lpstr>
      <vt:lpstr>PowerPoint Presentation</vt:lpstr>
      <vt:lpstr>Estimated Smoke Contributions Derived by Subtraction of Mean Model Residuals for Normal High-O3 Cluster Days from Model Residuals on Exceptional Event Days  </vt:lpstr>
      <vt:lpstr>PowerPoint Presentation</vt:lpstr>
      <vt:lpstr>Analysis of MODIS Aerosol Optical Depth (AOD), HMS Fires, Wind Streamlines, Forward Trajectories, HRRR Near-Surface Smoke, and  TROPOMI CO for August 21-25, 2020 </vt:lpstr>
      <vt:lpstr>PowerPoint Presentation</vt:lpstr>
      <vt:lpstr>Mapping Daily Max 8-hour O3 and MODIS AOD Provides Evidence of Smoke Impacts on O3</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Reddy</dc:creator>
  <cp:lastModifiedBy>Patrick Reddy</cp:lastModifiedBy>
  <cp:revision>122</cp:revision>
  <dcterms:created xsi:type="dcterms:W3CDTF">2021-12-21T17:30:39Z</dcterms:created>
  <dcterms:modified xsi:type="dcterms:W3CDTF">2022-07-14T17:00:47Z</dcterms:modified>
</cp:coreProperties>
</file>